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56" r:id="rId5"/>
    <p:sldId id="343" r:id="rId6"/>
    <p:sldId id="310" r:id="rId7"/>
    <p:sldId id="380" r:id="rId8"/>
    <p:sldId id="399" r:id="rId9"/>
    <p:sldId id="320" r:id="rId10"/>
    <p:sldId id="392" r:id="rId11"/>
    <p:sldId id="356" r:id="rId12"/>
    <p:sldId id="393" r:id="rId13"/>
    <p:sldId id="394" r:id="rId14"/>
    <p:sldId id="395" r:id="rId15"/>
    <p:sldId id="332" r:id="rId16"/>
    <p:sldId id="374" r:id="rId17"/>
    <p:sldId id="376" r:id="rId18"/>
    <p:sldId id="379" r:id="rId19"/>
    <p:sldId id="396" r:id="rId20"/>
    <p:sldId id="397" r:id="rId21"/>
    <p:sldId id="400" r:id="rId22"/>
    <p:sldId id="382" r:id="rId23"/>
    <p:sldId id="383" r:id="rId24"/>
    <p:sldId id="401" r:id="rId25"/>
    <p:sldId id="404" r:id="rId26"/>
    <p:sldId id="403" r:id="rId27"/>
    <p:sldId id="3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EDD9"/>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BEE29-85D9-4F1B-B2E9-EC52E3D70818}" v="184" dt="2024-06-11T21:36:54.828"/>
    <p1510:client id="{3EC50334-F6E8-994C-BE67-70D16BB485D5}" v="565" dt="2024-06-12T01:04:50.404"/>
    <p1510:client id="{64A17910-D41A-3118-9449-A447CD7A9C54}" v="525" dt="2024-06-12T01:00:39.541"/>
    <p1510:client id="{A7CD9BB2-AD41-4020-686D-677DDB877576}" v="22" dt="2024-06-11T23:15:58.6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3"/>
    <p:restoredTop sz="74692"/>
  </p:normalViewPr>
  <p:slideViewPr>
    <p:cSldViewPr snapToGrid="0">
      <p:cViewPr varScale="1">
        <p:scale>
          <a:sx n="82" d="100"/>
          <a:sy n="82" d="100"/>
        </p:scale>
        <p:origin x="16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93D73-D9C9-8B41-9364-B906F8523960}" type="datetimeFigureOut">
              <a:rPr lang="en-GB" smtClean="0"/>
              <a:t>04/09/2024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CD088-84A3-1A49-86B3-DA8287CA3592}" type="slidenum">
              <a:rPr lang="en-GB" smtClean="0"/>
              <a:t>‹#›</a:t>
            </a:fld>
            <a:endParaRPr lang="en-GB"/>
          </a:p>
        </p:txBody>
      </p:sp>
    </p:spTree>
    <p:extLst>
      <p:ext uri="{BB962C8B-B14F-4D97-AF65-F5344CB8AC3E}">
        <p14:creationId xmlns:p14="http://schemas.microsoft.com/office/powerpoint/2010/main" val="30839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aim of the project was to create a machine learning model to predict defensive positions from the positions of the attacking players and the ball in short park the bus style phases of play .</a:t>
            </a:r>
          </a:p>
          <a:p>
            <a:endParaRPr lang="en-GB" dirty="0"/>
          </a:p>
          <a:p>
            <a:r>
              <a:rPr lang="en-GB" dirty="0"/>
              <a:t>park the bus is a defensive strategy that aims to sit all defending players deep to reduce space in dangerous areas.  This is normally played by low calibre teams against top teams when they know they cant compete on the ball. Therefore, they look to absorb pressure and hit on the counter attack.</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BBCD088-84A3-1A49-86B3-DA8287CA3592}" type="slidenum">
              <a:rPr lang="en-GB" smtClean="0"/>
              <a:t>1</a:t>
            </a:fld>
            <a:endParaRPr lang="en-GB"/>
          </a:p>
        </p:txBody>
      </p:sp>
    </p:spTree>
    <p:extLst>
      <p:ext uri="{BB962C8B-B14F-4D97-AF65-F5344CB8AC3E}">
        <p14:creationId xmlns:p14="http://schemas.microsoft.com/office/powerpoint/2010/main" val="571725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 dataset to include multiple teams made it very noisy </a:t>
            </a:r>
          </a:p>
          <a:p>
            <a:r>
              <a:rPr lang="en-GB"/>
              <a:t>Despite teams having similar possession stats, they play different styles</a:t>
            </a:r>
          </a:p>
          <a:p>
            <a:endParaRPr lang="en-GB"/>
          </a:p>
          <a:p>
            <a:endParaRPr lang="en-GB"/>
          </a:p>
          <a:p>
            <a:endParaRPr lang="en-GB"/>
          </a:p>
        </p:txBody>
      </p:sp>
      <p:sp>
        <p:nvSpPr>
          <p:cNvPr id="4" name="Slide Number Placeholder 3"/>
          <p:cNvSpPr>
            <a:spLocks noGrp="1"/>
          </p:cNvSpPr>
          <p:nvPr>
            <p:ph type="sldNum" sz="quarter" idx="5"/>
          </p:nvPr>
        </p:nvSpPr>
        <p:spPr/>
        <p:txBody>
          <a:bodyPr/>
          <a:lstStyle/>
          <a:p>
            <a:fld id="{FBBCD088-84A3-1A49-86B3-DA8287CA3592}" type="slidenum">
              <a:rPr lang="en-GB" smtClean="0"/>
              <a:t>11</a:t>
            </a:fld>
            <a:endParaRPr lang="en-GB"/>
          </a:p>
        </p:txBody>
      </p:sp>
    </p:spTree>
    <p:extLst>
      <p:ext uri="{BB962C8B-B14F-4D97-AF65-F5344CB8AC3E}">
        <p14:creationId xmlns:p14="http://schemas.microsoft.com/office/powerpoint/2010/main" val="339597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Justify why short sequence</a:t>
            </a:r>
          </a:p>
          <a:p>
            <a:endParaRPr lang="en-GB"/>
          </a:p>
          <a:p>
            <a:endParaRPr lang="en-GB"/>
          </a:p>
        </p:txBody>
      </p:sp>
      <p:sp>
        <p:nvSpPr>
          <p:cNvPr id="4" name="Slide Number Placeholder 3"/>
          <p:cNvSpPr>
            <a:spLocks noGrp="1"/>
          </p:cNvSpPr>
          <p:nvPr>
            <p:ph type="sldNum" sz="quarter" idx="5"/>
          </p:nvPr>
        </p:nvSpPr>
        <p:spPr/>
        <p:txBody>
          <a:bodyPr/>
          <a:lstStyle/>
          <a:p>
            <a:fld id="{FBBCD088-84A3-1A49-86B3-DA8287CA3592}" type="slidenum">
              <a:rPr lang="en-GB" smtClean="0"/>
              <a:t>2</a:t>
            </a:fld>
            <a:endParaRPr lang="en-GB"/>
          </a:p>
        </p:txBody>
      </p:sp>
    </p:spTree>
    <p:extLst>
      <p:ext uri="{BB962C8B-B14F-4D97-AF65-F5344CB8AC3E}">
        <p14:creationId xmlns:p14="http://schemas.microsoft.com/office/powerpoint/2010/main" val="53321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using LSTM</a:t>
            </a:r>
          </a:p>
        </p:txBody>
      </p:sp>
      <p:sp>
        <p:nvSpPr>
          <p:cNvPr id="4" name="Slide Number Placeholder 3"/>
          <p:cNvSpPr>
            <a:spLocks noGrp="1"/>
          </p:cNvSpPr>
          <p:nvPr>
            <p:ph type="sldNum" sz="quarter" idx="5"/>
          </p:nvPr>
        </p:nvSpPr>
        <p:spPr/>
        <p:txBody>
          <a:bodyPr/>
          <a:lstStyle/>
          <a:p>
            <a:fld id="{FBBCD088-84A3-1A49-86B3-DA8287CA3592}" type="slidenum">
              <a:rPr lang="en-GB" smtClean="0"/>
              <a:t>3</a:t>
            </a:fld>
            <a:endParaRPr lang="en-GB"/>
          </a:p>
        </p:txBody>
      </p:sp>
    </p:spTree>
    <p:extLst>
      <p:ext uri="{BB962C8B-B14F-4D97-AF65-F5344CB8AC3E}">
        <p14:creationId xmlns:p14="http://schemas.microsoft.com/office/powerpoint/2010/main" val="2017748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Justify why short sequence</a:t>
            </a:r>
          </a:p>
          <a:p>
            <a:endParaRPr lang="en-GB"/>
          </a:p>
          <a:p>
            <a:endParaRPr lang="en-GB"/>
          </a:p>
        </p:txBody>
      </p:sp>
      <p:sp>
        <p:nvSpPr>
          <p:cNvPr id="4" name="Slide Number Placeholder 3"/>
          <p:cNvSpPr>
            <a:spLocks noGrp="1"/>
          </p:cNvSpPr>
          <p:nvPr>
            <p:ph type="sldNum" sz="quarter" idx="5"/>
          </p:nvPr>
        </p:nvSpPr>
        <p:spPr/>
        <p:txBody>
          <a:bodyPr/>
          <a:lstStyle/>
          <a:p>
            <a:fld id="{FBBCD088-84A3-1A49-86B3-DA8287CA3592}" type="slidenum">
              <a:rPr lang="en-GB" smtClean="0"/>
              <a:t>4</a:t>
            </a:fld>
            <a:endParaRPr lang="en-GB"/>
          </a:p>
        </p:txBody>
      </p:sp>
    </p:spTree>
    <p:extLst>
      <p:ext uri="{BB962C8B-B14F-4D97-AF65-F5344CB8AC3E}">
        <p14:creationId xmlns:p14="http://schemas.microsoft.com/office/powerpoint/2010/main" val="3865161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aim of project was to simulate how a specific team defends</a:t>
            </a:r>
          </a:p>
          <a:p>
            <a:endParaRPr lang="en-GB" dirty="0"/>
          </a:p>
          <a:p>
            <a:r>
              <a:rPr lang="en-GB" dirty="0"/>
              <a:t>Perhaps the size of the dataset was too small</a:t>
            </a:r>
          </a:p>
          <a:p>
            <a:r>
              <a:rPr lang="en-GB" dirty="0"/>
              <a:t>Mention train/test split</a:t>
            </a:r>
          </a:p>
          <a:p>
            <a:endParaRPr lang="en-GB" dirty="0"/>
          </a:p>
          <a:p>
            <a:r>
              <a:rPr lang="en-GB" dirty="0"/>
              <a:t>Access to a large amount of data so included every team under an arbitrary threshold</a:t>
            </a:r>
          </a:p>
          <a:p>
            <a:endParaRPr lang="en-GB" dirty="0"/>
          </a:p>
          <a:p>
            <a:r>
              <a:rPr lang="en-GB" dirty="0"/>
              <a:t>30,000 sequences across 7 seasons -&gt; model should be able to learn more patterns from more data</a:t>
            </a:r>
          </a:p>
          <a:p>
            <a:endParaRPr lang="en-GB" dirty="0"/>
          </a:p>
          <a:p>
            <a:r>
              <a:rPr lang="en-GB" dirty="0"/>
              <a:t>However, using more teams made the dataset much noisier</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BBCD088-84A3-1A49-86B3-DA8287CA3592}" type="slidenum">
              <a:rPr lang="en-GB" smtClean="0"/>
              <a:t>6</a:t>
            </a:fld>
            <a:endParaRPr lang="en-GB"/>
          </a:p>
        </p:txBody>
      </p:sp>
    </p:spTree>
    <p:extLst>
      <p:ext uri="{BB962C8B-B14F-4D97-AF65-F5344CB8AC3E}">
        <p14:creationId xmlns:p14="http://schemas.microsoft.com/office/powerpoint/2010/main" val="2941256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aim of project was to simulate how a specific team defends</a:t>
            </a:r>
          </a:p>
          <a:p>
            <a:endParaRPr lang="en-GB" dirty="0"/>
          </a:p>
          <a:p>
            <a:r>
              <a:rPr lang="en-GB" dirty="0"/>
              <a:t>Perhaps the size of the dataset was too small</a:t>
            </a:r>
          </a:p>
          <a:p>
            <a:r>
              <a:rPr lang="en-GB" dirty="0"/>
              <a:t>Mention train/test split</a:t>
            </a:r>
          </a:p>
          <a:p>
            <a:endParaRPr lang="en-GB" dirty="0"/>
          </a:p>
          <a:p>
            <a:r>
              <a:rPr lang="en-GB" dirty="0"/>
              <a:t>Access to a large amount of data so included every team under an arbitrary threshold</a:t>
            </a:r>
          </a:p>
          <a:p>
            <a:endParaRPr lang="en-GB" dirty="0"/>
          </a:p>
          <a:p>
            <a:r>
              <a:rPr lang="en-GB" dirty="0"/>
              <a:t>30,000 sequences across 7 seasons -&gt; model should be able to learn more patterns from more data</a:t>
            </a:r>
          </a:p>
          <a:p>
            <a:endParaRPr lang="en-GB" dirty="0"/>
          </a:p>
          <a:p>
            <a:r>
              <a:rPr lang="en-GB" dirty="0"/>
              <a:t>However, using more teams made the dataset much noisier</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BBCD088-84A3-1A49-86B3-DA8287CA3592}" type="slidenum">
              <a:rPr lang="en-GB" smtClean="0"/>
              <a:t>7</a:t>
            </a:fld>
            <a:endParaRPr lang="en-GB"/>
          </a:p>
        </p:txBody>
      </p:sp>
    </p:spTree>
    <p:extLst>
      <p:ext uri="{BB962C8B-B14F-4D97-AF65-F5344CB8AC3E}">
        <p14:creationId xmlns:p14="http://schemas.microsoft.com/office/powerpoint/2010/main" val="711529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 dataset to include multiple teams made it very noisy </a:t>
            </a:r>
          </a:p>
          <a:p>
            <a:r>
              <a:rPr lang="en-GB"/>
              <a:t>Despite teams having similar possession stats, they play different styles</a:t>
            </a:r>
          </a:p>
          <a:p>
            <a:endParaRPr lang="en-GB"/>
          </a:p>
          <a:p>
            <a:endParaRPr lang="en-GB"/>
          </a:p>
          <a:p>
            <a:endParaRPr lang="en-GB"/>
          </a:p>
        </p:txBody>
      </p:sp>
      <p:sp>
        <p:nvSpPr>
          <p:cNvPr id="4" name="Slide Number Placeholder 3"/>
          <p:cNvSpPr>
            <a:spLocks noGrp="1"/>
          </p:cNvSpPr>
          <p:nvPr>
            <p:ph type="sldNum" sz="quarter" idx="5"/>
          </p:nvPr>
        </p:nvSpPr>
        <p:spPr/>
        <p:txBody>
          <a:bodyPr/>
          <a:lstStyle/>
          <a:p>
            <a:fld id="{FBBCD088-84A3-1A49-86B3-DA8287CA3592}" type="slidenum">
              <a:rPr lang="en-GB" smtClean="0"/>
              <a:t>8</a:t>
            </a:fld>
            <a:endParaRPr lang="en-GB"/>
          </a:p>
        </p:txBody>
      </p:sp>
    </p:spTree>
    <p:extLst>
      <p:ext uri="{BB962C8B-B14F-4D97-AF65-F5344CB8AC3E}">
        <p14:creationId xmlns:p14="http://schemas.microsoft.com/office/powerpoint/2010/main" val="3714051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 dataset to include multiple teams made it very noisy </a:t>
            </a:r>
          </a:p>
          <a:p>
            <a:r>
              <a:rPr lang="en-GB"/>
              <a:t>Despite teams having similar possession stats, they play different styles</a:t>
            </a:r>
          </a:p>
          <a:p>
            <a:endParaRPr lang="en-GB"/>
          </a:p>
          <a:p>
            <a:endParaRPr lang="en-GB"/>
          </a:p>
          <a:p>
            <a:endParaRPr lang="en-GB"/>
          </a:p>
        </p:txBody>
      </p:sp>
      <p:sp>
        <p:nvSpPr>
          <p:cNvPr id="4" name="Slide Number Placeholder 3"/>
          <p:cNvSpPr>
            <a:spLocks noGrp="1"/>
          </p:cNvSpPr>
          <p:nvPr>
            <p:ph type="sldNum" sz="quarter" idx="5"/>
          </p:nvPr>
        </p:nvSpPr>
        <p:spPr/>
        <p:txBody>
          <a:bodyPr/>
          <a:lstStyle/>
          <a:p>
            <a:fld id="{FBBCD088-84A3-1A49-86B3-DA8287CA3592}" type="slidenum">
              <a:rPr lang="en-GB" smtClean="0"/>
              <a:t>9</a:t>
            </a:fld>
            <a:endParaRPr lang="en-GB"/>
          </a:p>
        </p:txBody>
      </p:sp>
    </p:spTree>
    <p:extLst>
      <p:ext uri="{BB962C8B-B14F-4D97-AF65-F5344CB8AC3E}">
        <p14:creationId xmlns:p14="http://schemas.microsoft.com/office/powerpoint/2010/main" val="99685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 dataset to include multiple teams made it very noisy </a:t>
            </a:r>
          </a:p>
          <a:p>
            <a:r>
              <a:rPr lang="en-GB"/>
              <a:t>Despite teams having similar possession stats, they play different styles</a:t>
            </a:r>
          </a:p>
          <a:p>
            <a:endParaRPr lang="en-GB"/>
          </a:p>
          <a:p>
            <a:endParaRPr lang="en-GB"/>
          </a:p>
          <a:p>
            <a:endParaRPr lang="en-GB"/>
          </a:p>
        </p:txBody>
      </p:sp>
      <p:sp>
        <p:nvSpPr>
          <p:cNvPr id="4" name="Slide Number Placeholder 3"/>
          <p:cNvSpPr>
            <a:spLocks noGrp="1"/>
          </p:cNvSpPr>
          <p:nvPr>
            <p:ph type="sldNum" sz="quarter" idx="5"/>
          </p:nvPr>
        </p:nvSpPr>
        <p:spPr/>
        <p:txBody>
          <a:bodyPr/>
          <a:lstStyle/>
          <a:p>
            <a:fld id="{FBBCD088-84A3-1A49-86B3-DA8287CA3592}" type="slidenum">
              <a:rPr lang="en-GB" smtClean="0"/>
              <a:t>10</a:t>
            </a:fld>
            <a:endParaRPr lang="en-GB"/>
          </a:p>
        </p:txBody>
      </p:sp>
    </p:spTree>
    <p:extLst>
      <p:ext uri="{BB962C8B-B14F-4D97-AF65-F5344CB8AC3E}">
        <p14:creationId xmlns:p14="http://schemas.microsoft.com/office/powerpoint/2010/main" val="230081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0BD99-46BD-8C5F-1B14-617E7FE70D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3E64CD-6AB2-195E-FB2A-53DDD0EF14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4BE7341-6B70-A5B7-C7C3-75A0EB453FCE}"/>
              </a:ext>
            </a:extLst>
          </p:cNvPr>
          <p:cNvSpPr>
            <a:spLocks noGrp="1"/>
          </p:cNvSpPr>
          <p:nvPr>
            <p:ph type="dt" sz="half" idx="10"/>
          </p:nvPr>
        </p:nvSpPr>
        <p:spPr/>
        <p:txBody>
          <a:bodyPr/>
          <a:lstStyle/>
          <a:p>
            <a:fld id="{461834B2-7E69-4807-A53D-9CE38DEF41F6}" type="datetimeFigureOut">
              <a:rPr lang="en-GB" smtClean="0"/>
              <a:t>04/09/2024</a:t>
            </a:fld>
            <a:endParaRPr lang="en-GB"/>
          </a:p>
        </p:txBody>
      </p:sp>
      <p:sp>
        <p:nvSpPr>
          <p:cNvPr id="5" name="Footer Placeholder 4">
            <a:extLst>
              <a:ext uri="{FF2B5EF4-FFF2-40B4-BE49-F238E27FC236}">
                <a16:creationId xmlns:a16="http://schemas.microsoft.com/office/drawing/2014/main" id="{BC7B6DC4-C298-1DD1-F1A7-3CDA53E567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21C37C-AED3-B507-365A-DB3EDA02F27A}"/>
              </a:ext>
            </a:extLst>
          </p:cNvPr>
          <p:cNvSpPr>
            <a:spLocks noGrp="1"/>
          </p:cNvSpPr>
          <p:nvPr>
            <p:ph type="sldNum" sz="quarter" idx="12"/>
          </p:nvPr>
        </p:nvSpPr>
        <p:spPr/>
        <p:txBody>
          <a:bodyPr/>
          <a:lstStyle/>
          <a:p>
            <a:fld id="{8C82B521-2720-4CA0-B793-AF692692AB20}" type="slidenum">
              <a:rPr lang="en-GB" smtClean="0"/>
              <a:t>‹#›</a:t>
            </a:fld>
            <a:endParaRPr lang="en-GB"/>
          </a:p>
        </p:txBody>
      </p:sp>
    </p:spTree>
    <p:extLst>
      <p:ext uri="{BB962C8B-B14F-4D97-AF65-F5344CB8AC3E}">
        <p14:creationId xmlns:p14="http://schemas.microsoft.com/office/powerpoint/2010/main" val="613501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84E4-31D7-B99A-C3A3-F123725B9B3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5F0587D-B6AE-4AFA-EFF1-ACD43EDC2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34544E-132F-E03A-22AF-7A222F54C0EA}"/>
              </a:ext>
            </a:extLst>
          </p:cNvPr>
          <p:cNvSpPr>
            <a:spLocks noGrp="1"/>
          </p:cNvSpPr>
          <p:nvPr>
            <p:ph type="dt" sz="half" idx="10"/>
          </p:nvPr>
        </p:nvSpPr>
        <p:spPr/>
        <p:txBody>
          <a:bodyPr/>
          <a:lstStyle/>
          <a:p>
            <a:fld id="{461834B2-7E69-4807-A53D-9CE38DEF41F6}" type="datetimeFigureOut">
              <a:rPr lang="en-GB" smtClean="0"/>
              <a:t>04/09/2024</a:t>
            </a:fld>
            <a:endParaRPr lang="en-GB"/>
          </a:p>
        </p:txBody>
      </p:sp>
      <p:sp>
        <p:nvSpPr>
          <p:cNvPr id="5" name="Footer Placeholder 4">
            <a:extLst>
              <a:ext uri="{FF2B5EF4-FFF2-40B4-BE49-F238E27FC236}">
                <a16:creationId xmlns:a16="http://schemas.microsoft.com/office/drawing/2014/main" id="{92B2ABB7-86B8-BC92-62BC-2F9A0C8CD0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062C16-8928-D2F6-B40C-871F013402BB}"/>
              </a:ext>
            </a:extLst>
          </p:cNvPr>
          <p:cNvSpPr>
            <a:spLocks noGrp="1"/>
          </p:cNvSpPr>
          <p:nvPr>
            <p:ph type="sldNum" sz="quarter" idx="12"/>
          </p:nvPr>
        </p:nvSpPr>
        <p:spPr/>
        <p:txBody>
          <a:bodyPr/>
          <a:lstStyle/>
          <a:p>
            <a:fld id="{8C82B521-2720-4CA0-B793-AF692692AB20}" type="slidenum">
              <a:rPr lang="en-GB" smtClean="0"/>
              <a:t>‹#›</a:t>
            </a:fld>
            <a:endParaRPr lang="en-GB"/>
          </a:p>
        </p:txBody>
      </p:sp>
    </p:spTree>
    <p:extLst>
      <p:ext uri="{BB962C8B-B14F-4D97-AF65-F5344CB8AC3E}">
        <p14:creationId xmlns:p14="http://schemas.microsoft.com/office/powerpoint/2010/main" val="1996068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EE2972-C0C6-30E7-C650-DB4CC6DF51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9E47DE-9393-FC15-A19C-D5619927F7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A82462-B26A-AF57-0CB1-EDAB490B7996}"/>
              </a:ext>
            </a:extLst>
          </p:cNvPr>
          <p:cNvSpPr>
            <a:spLocks noGrp="1"/>
          </p:cNvSpPr>
          <p:nvPr>
            <p:ph type="dt" sz="half" idx="10"/>
          </p:nvPr>
        </p:nvSpPr>
        <p:spPr/>
        <p:txBody>
          <a:bodyPr/>
          <a:lstStyle/>
          <a:p>
            <a:fld id="{461834B2-7E69-4807-A53D-9CE38DEF41F6}" type="datetimeFigureOut">
              <a:rPr lang="en-GB" smtClean="0"/>
              <a:t>04/09/2024</a:t>
            </a:fld>
            <a:endParaRPr lang="en-GB"/>
          </a:p>
        </p:txBody>
      </p:sp>
      <p:sp>
        <p:nvSpPr>
          <p:cNvPr id="5" name="Footer Placeholder 4">
            <a:extLst>
              <a:ext uri="{FF2B5EF4-FFF2-40B4-BE49-F238E27FC236}">
                <a16:creationId xmlns:a16="http://schemas.microsoft.com/office/drawing/2014/main" id="{DD6A66D7-D5F7-A87E-AF4F-C2F0DB0843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684A82-C4B8-DDB3-1D8F-8CEF4E4E5774}"/>
              </a:ext>
            </a:extLst>
          </p:cNvPr>
          <p:cNvSpPr>
            <a:spLocks noGrp="1"/>
          </p:cNvSpPr>
          <p:nvPr>
            <p:ph type="sldNum" sz="quarter" idx="12"/>
          </p:nvPr>
        </p:nvSpPr>
        <p:spPr/>
        <p:txBody>
          <a:bodyPr/>
          <a:lstStyle/>
          <a:p>
            <a:fld id="{8C82B521-2720-4CA0-B793-AF692692AB20}" type="slidenum">
              <a:rPr lang="en-GB" smtClean="0"/>
              <a:t>‹#›</a:t>
            </a:fld>
            <a:endParaRPr lang="en-GB"/>
          </a:p>
        </p:txBody>
      </p:sp>
    </p:spTree>
    <p:extLst>
      <p:ext uri="{BB962C8B-B14F-4D97-AF65-F5344CB8AC3E}">
        <p14:creationId xmlns:p14="http://schemas.microsoft.com/office/powerpoint/2010/main" val="731745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073A-5494-743E-B1E6-CFB57A32340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01891D5-B254-563A-1E7F-02AE186D5D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BB9531-940A-5D5D-00FF-ADD56C1CCAE2}"/>
              </a:ext>
            </a:extLst>
          </p:cNvPr>
          <p:cNvSpPr>
            <a:spLocks noGrp="1"/>
          </p:cNvSpPr>
          <p:nvPr>
            <p:ph type="dt" sz="half" idx="10"/>
          </p:nvPr>
        </p:nvSpPr>
        <p:spPr/>
        <p:txBody>
          <a:bodyPr/>
          <a:lstStyle/>
          <a:p>
            <a:fld id="{461834B2-7E69-4807-A53D-9CE38DEF41F6}" type="datetimeFigureOut">
              <a:rPr lang="en-GB" smtClean="0"/>
              <a:t>04/09/2024</a:t>
            </a:fld>
            <a:endParaRPr lang="en-GB"/>
          </a:p>
        </p:txBody>
      </p:sp>
      <p:sp>
        <p:nvSpPr>
          <p:cNvPr id="5" name="Footer Placeholder 4">
            <a:extLst>
              <a:ext uri="{FF2B5EF4-FFF2-40B4-BE49-F238E27FC236}">
                <a16:creationId xmlns:a16="http://schemas.microsoft.com/office/drawing/2014/main" id="{4BB87C12-B2F9-BBF6-DB57-1CBD39D827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9E7B23-4FBD-11CB-754B-2BB74CDDD6DC}"/>
              </a:ext>
            </a:extLst>
          </p:cNvPr>
          <p:cNvSpPr>
            <a:spLocks noGrp="1"/>
          </p:cNvSpPr>
          <p:nvPr>
            <p:ph type="sldNum" sz="quarter" idx="12"/>
          </p:nvPr>
        </p:nvSpPr>
        <p:spPr/>
        <p:txBody>
          <a:bodyPr/>
          <a:lstStyle/>
          <a:p>
            <a:fld id="{8C82B521-2720-4CA0-B793-AF692692AB20}" type="slidenum">
              <a:rPr lang="en-GB" smtClean="0"/>
              <a:t>‹#›</a:t>
            </a:fld>
            <a:endParaRPr lang="en-GB"/>
          </a:p>
        </p:txBody>
      </p:sp>
    </p:spTree>
    <p:extLst>
      <p:ext uri="{BB962C8B-B14F-4D97-AF65-F5344CB8AC3E}">
        <p14:creationId xmlns:p14="http://schemas.microsoft.com/office/powerpoint/2010/main" val="3462854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174E-81EC-717A-3ACD-EF103E1533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4032EDF-3A1C-360F-6FB3-1CE2AFC467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DE2388-A9E1-F9E8-4C65-4B371F316671}"/>
              </a:ext>
            </a:extLst>
          </p:cNvPr>
          <p:cNvSpPr>
            <a:spLocks noGrp="1"/>
          </p:cNvSpPr>
          <p:nvPr>
            <p:ph type="dt" sz="half" idx="10"/>
          </p:nvPr>
        </p:nvSpPr>
        <p:spPr/>
        <p:txBody>
          <a:bodyPr/>
          <a:lstStyle/>
          <a:p>
            <a:fld id="{461834B2-7E69-4807-A53D-9CE38DEF41F6}" type="datetimeFigureOut">
              <a:rPr lang="en-GB" smtClean="0"/>
              <a:t>04/09/2024</a:t>
            </a:fld>
            <a:endParaRPr lang="en-GB"/>
          </a:p>
        </p:txBody>
      </p:sp>
      <p:sp>
        <p:nvSpPr>
          <p:cNvPr id="5" name="Footer Placeholder 4">
            <a:extLst>
              <a:ext uri="{FF2B5EF4-FFF2-40B4-BE49-F238E27FC236}">
                <a16:creationId xmlns:a16="http://schemas.microsoft.com/office/drawing/2014/main" id="{247A985D-7D5B-12EB-A1F4-F444CA27EA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099F84-DAF4-652A-417F-C99DC17C70D6}"/>
              </a:ext>
            </a:extLst>
          </p:cNvPr>
          <p:cNvSpPr>
            <a:spLocks noGrp="1"/>
          </p:cNvSpPr>
          <p:nvPr>
            <p:ph type="sldNum" sz="quarter" idx="12"/>
          </p:nvPr>
        </p:nvSpPr>
        <p:spPr/>
        <p:txBody>
          <a:bodyPr/>
          <a:lstStyle/>
          <a:p>
            <a:fld id="{8C82B521-2720-4CA0-B793-AF692692AB20}" type="slidenum">
              <a:rPr lang="en-GB" smtClean="0"/>
              <a:t>‹#›</a:t>
            </a:fld>
            <a:endParaRPr lang="en-GB"/>
          </a:p>
        </p:txBody>
      </p:sp>
    </p:spTree>
    <p:extLst>
      <p:ext uri="{BB962C8B-B14F-4D97-AF65-F5344CB8AC3E}">
        <p14:creationId xmlns:p14="http://schemas.microsoft.com/office/powerpoint/2010/main" val="2152933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189E-E101-DAE5-9AB1-83F8BED3CB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6F6E52-A8DA-B809-C57C-1FA3DEFD2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1985988-2300-9800-FB49-04177FF26F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485170E-C82D-2041-D2D3-9895C13E82CB}"/>
              </a:ext>
            </a:extLst>
          </p:cNvPr>
          <p:cNvSpPr>
            <a:spLocks noGrp="1"/>
          </p:cNvSpPr>
          <p:nvPr>
            <p:ph type="dt" sz="half" idx="10"/>
          </p:nvPr>
        </p:nvSpPr>
        <p:spPr/>
        <p:txBody>
          <a:bodyPr/>
          <a:lstStyle/>
          <a:p>
            <a:fld id="{461834B2-7E69-4807-A53D-9CE38DEF41F6}" type="datetimeFigureOut">
              <a:rPr lang="en-GB" smtClean="0"/>
              <a:t>04/09/2024</a:t>
            </a:fld>
            <a:endParaRPr lang="en-GB"/>
          </a:p>
        </p:txBody>
      </p:sp>
      <p:sp>
        <p:nvSpPr>
          <p:cNvPr id="6" name="Footer Placeholder 5">
            <a:extLst>
              <a:ext uri="{FF2B5EF4-FFF2-40B4-BE49-F238E27FC236}">
                <a16:creationId xmlns:a16="http://schemas.microsoft.com/office/drawing/2014/main" id="{7F26E319-5137-B490-9A78-614AE4AD7F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14C723-2252-DCA6-71FA-6F1C52D53D21}"/>
              </a:ext>
            </a:extLst>
          </p:cNvPr>
          <p:cNvSpPr>
            <a:spLocks noGrp="1"/>
          </p:cNvSpPr>
          <p:nvPr>
            <p:ph type="sldNum" sz="quarter" idx="12"/>
          </p:nvPr>
        </p:nvSpPr>
        <p:spPr/>
        <p:txBody>
          <a:bodyPr/>
          <a:lstStyle/>
          <a:p>
            <a:fld id="{8C82B521-2720-4CA0-B793-AF692692AB20}" type="slidenum">
              <a:rPr lang="en-GB" smtClean="0"/>
              <a:t>‹#›</a:t>
            </a:fld>
            <a:endParaRPr lang="en-GB"/>
          </a:p>
        </p:txBody>
      </p:sp>
    </p:spTree>
    <p:extLst>
      <p:ext uri="{BB962C8B-B14F-4D97-AF65-F5344CB8AC3E}">
        <p14:creationId xmlns:p14="http://schemas.microsoft.com/office/powerpoint/2010/main" val="365575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0A282-C3F5-564C-5D45-47BBEC0DD1A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1E05086-6446-51C2-CE84-10EA98306C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07D189-46A4-0C3C-823B-45D87500A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ACBD104-FE18-A136-03E7-165E0972E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BE61A3-BCEC-FAD7-D439-7D373D094A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996737F-2547-7D91-9600-7D9AF8F574E6}"/>
              </a:ext>
            </a:extLst>
          </p:cNvPr>
          <p:cNvSpPr>
            <a:spLocks noGrp="1"/>
          </p:cNvSpPr>
          <p:nvPr>
            <p:ph type="dt" sz="half" idx="10"/>
          </p:nvPr>
        </p:nvSpPr>
        <p:spPr/>
        <p:txBody>
          <a:bodyPr/>
          <a:lstStyle/>
          <a:p>
            <a:fld id="{461834B2-7E69-4807-A53D-9CE38DEF41F6}" type="datetimeFigureOut">
              <a:rPr lang="en-GB" smtClean="0"/>
              <a:t>04/09/2024</a:t>
            </a:fld>
            <a:endParaRPr lang="en-GB"/>
          </a:p>
        </p:txBody>
      </p:sp>
      <p:sp>
        <p:nvSpPr>
          <p:cNvPr id="8" name="Footer Placeholder 7">
            <a:extLst>
              <a:ext uri="{FF2B5EF4-FFF2-40B4-BE49-F238E27FC236}">
                <a16:creationId xmlns:a16="http://schemas.microsoft.com/office/drawing/2014/main" id="{AB22BC6B-EF93-D2DE-287C-5BDE2F9E9E6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1AF1A05-7CDC-22CE-043D-DF01FC2500E6}"/>
              </a:ext>
            </a:extLst>
          </p:cNvPr>
          <p:cNvSpPr>
            <a:spLocks noGrp="1"/>
          </p:cNvSpPr>
          <p:nvPr>
            <p:ph type="sldNum" sz="quarter" idx="12"/>
          </p:nvPr>
        </p:nvSpPr>
        <p:spPr/>
        <p:txBody>
          <a:bodyPr/>
          <a:lstStyle/>
          <a:p>
            <a:fld id="{8C82B521-2720-4CA0-B793-AF692692AB20}" type="slidenum">
              <a:rPr lang="en-GB" smtClean="0"/>
              <a:t>‹#›</a:t>
            </a:fld>
            <a:endParaRPr lang="en-GB"/>
          </a:p>
        </p:txBody>
      </p:sp>
    </p:spTree>
    <p:extLst>
      <p:ext uri="{BB962C8B-B14F-4D97-AF65-F5344CB8AC3E}">
        <p14:creationId xmlns:p14="http://schemas.microsoft.com/office/powerpoint/2010/main" val="2789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D463-4137-A344-60D6-E1A90B363D9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5AA76B4-4EA4-01F5-83ED-DB123D901069}"/>
              </a:ext>
            </a:extLst>
          </p:cNvPr>
          <p:cNvSpPr>
            <a:spLocks noGrp="1"/>
          </p:cNvSpPr>
          <p:nvPr>
            <p:ph type="dt" sz="half" idx="10"/>
          </p:nvPr>
        </p:nvSpPr>
        <p:spPr/>
        <p:txBody>
          <a:bodyPr/>
          <a:lstStyle/>
          <a:p>
            <a:fld id="{461834B2-7E69-4807-A53D-9CE38DEF41F6}" type="datetimeFigureOut">
              <a:rPr lang="en-GB" smtClean="0"/>
              <a:t>04/09/2024</a:t>
            </a:fld>
            <a:endParaRPr lang="en-GB"/>
          </a:p>
        </p:txBody>
      </p:sp>
      <p:sp>
        <p:nvSpPr>
          <p:cNvPr id="4" name="Footer Placeholder 3">
            <a:extLst>
              <a:ext uri="{FF2B5EF4-FFF2-40B4-BE49-F238E27FC236}">
                <a16:creationId xmlns:a16="http://schemas.microsoft.com/office/drawing/2014/main" id="{69ADFE69-1B01-511F-5226-9F0E1DC5F34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885B8D4-A7CB-5CC1-1F98-A080491330BB}"/>
              </a:ext>
            </a:extLst>
          </p:cNvPr>
          <p:cNvSpPr>
            <a:spLocks noGrp="1"/>
          </p:cNvSpPr>
          <p:nvPr>
            <p:ph type="sldNum" sz="quarter" idx="12"/>
          </p:nvPr>
        </p:nvSpPr>
        <p:spPr/>
        <p:txBody>
          <a:bodyPr/>
          <a:lstStyle/>
          <a:p>
            <a:fld id="{8C82B521-2720-4CA0-B793-AF692692AB20}" type="slidenum">
              <a:rPr lang="en-GB" smtClean="0"/>
              <a:t>‹#›</a:t>
            </a:fld>
            <a:endParaRPr lang="en-GB"/>
          </a:p>
        </p:txBody>
      </p:sp>
    </p:spTree>
    <p:extLst>
      <p:ext uri="{BB962C8B-B14F-4D97-AF65-F5344CB8AC3E}">
        <p14:creationId xmlns:p14="http://schemas.microsoft.com/office/powerpoint/2010/main" val="3077579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536456-A1C1-C4AE-0E70-87B56ADF3059}"/>
              </a:ext>
            </a:extLst>
          </p:cNvPr>
          <p:cNvSpPr>
            <a:spLocks noGrp="1"/>
          </p:cNvSpPr>
          <p:nvPr>
            <p:ph type="dt" sz="half" idx="10"/>
          </p:nvPr>
        </p:nvSpPr>
        <p:spPr/>
        <p:txBody>
          <a:bodyPr/>
          <a:lstStyle/>
          <a:p>
            <a:fld id="{461834B2-7E69-4807-A53D-9CE38DEF41F6}" type="datetimeFigureOut">
              <a:rPr lang="en-GB" smtClean="0"/>
              <a:t>04/09/2024</a:t>
            </a:fld>
            <a:endParaRPr lang="en-GB"/>
          </a:p>
        </p:txBody>
      </p:sp>
      <p:sp>
        <p:nvSpPr>
          <p:cNvPr id="3" name="Footer Placeholder 2">
            <a:extLst>
              <a:ext uri="{FF2B5EF4-FFF2-40B4-BE49-F238E27FC236}">
                <a16:creationId xmlns:a16="http://schemas.microsoft.com/office/drawing/2014/main" id="{600B34CE-1705-6420-8442-C9DA4539B6C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1A723F4-8D77-76E9-A9A1-FE47E548F63D}"/>
              </a:ext>
            </a:extLst>
          </p:cNvPr>
          <p:cNvSpPr>
            <a:spLocks noGrp="1"/>
          </p:cNvSpPr>
          <p:nvPr>
            <p:ph type="sldNum" sz="quarter" idx="12"/>
          </p:nvPr>
        </p:nvSpPr>
        <p:spPr/>
        <p:txBody>
          <a:bodyPr/>
          <a:lstStyle/>
          <a:p>
            <a:fld id="{8C82B521-2720-4CA0-B793-AF692692AB20}" type="slidenum">
              <a:rPr lang="en-GB" smtClean="0"/>
              <a:t>‹#›</a:t>
            </a:fld>
            <a:endParaRPr lang="en-GB"/>
          </a:p>
        </p:txBody>
      </p:sp>
    </p:spTree>
    <p:extLst>
      <p:ext uri="{BB962C8B-B14F-4D97-AF65-F5344CB8AC3E}">
        <p14:creationId xmlns:p14="http://schemas.microsoft.com/office/powerpoint/2010/main" val="3358325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A9C7-340A-252B-3BF9-B9B1AFCD8E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64DE1-4456-5633-2286-767011FB81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5B5F109-7228-0C6F-8ED9-28C5A20DE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83114E-FE88-EFCA-3ADA-61A90F310C59}"/>
              </a:ext>
            </a:extLst>
          </p:cNvPr>
          <p:cNvSpPr>
            <a:spLocks noGrp="1"/>
          </p:cNvSpPr>
          <p:nvPr>
            <p:ph type="dt" sz="half" idx="10"/>
          </p:nvPr>
        </p:nvSpPr>
        <p:spPr/>
        <p:txBody>
          <a:bodyPr/>
          <a:lstStyle/>
          <a:p>
            <a:fld id="{461834B2-7E69-4807-A53D-9CE38DEF41F6}" type="datetimeFigureOut">
              <a:rPr lang="en-GB" smtClean="0"/>
              <a:t>04/09/2024</a:t>
            </a:fld>
            <a:endParaRPr lang="en-GB"/>
          </a:p>
        </p:txBody>
      </p:sp>
      <p:sp>
        <p:nvSpPr>
          <p:cNvPr id="6" name="Footer Placeholder 5">
            <a:extLst>
              <a:ext uri="{FF2B5EF4-FFF2-40B4-BE49-F238E27FC236}">
                <a16:creationId xmlns:a16="http://schemas.microsoft.com/office/drawing/2014/main" id="{D8632FE3-67A9-1AA9-16B3-A7848898CD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21F927-32F2-CA56-81AA-0F434709C132}"/>
              </a:ext>
            </a:extLst>
          </p:cNvPr>
          <p:cNvSpPr>
            <a:spLocks noGrp="1"/>
          </p:cNvSpPr>
          <p:nvPr>
            <p:ph type="sldNum" sz="quarter" idx="12"/>
          </p:nvPr>
        </p:nvSpPr>
        <p:spPr/>
        <p:txBody>
          <a:bodyPr/>
          <a:lstStyle/>
          <a:p>
            <a:fld id="{8C82B521-2720-4CA0-B793-AF692692AB20}" type="slidenum">
              <a:rPr lang="en-GB" smtClean="0"/>
              <a:t>‹#›</a:t>
            </a:fld>
            <a:endParaRPr lang="en-GB"/>
          </a:p>
        </p:txBody>
      </p:sp>
    </p:spTree>
    <p:extLst>
      <p:ext uri="{BB962C8B-B14F-4D97-AF65-F5344CB8AC3E}">
        <p14:creationId xmlns:p14="http://schemas.microsoft.com/office/powerpoint/2010/main" val="1085838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D211-FE80-76EC-EBFE-CE773166EB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7CBC421-C4D6-0996-4F57-20A44E7E1B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C7ACC42-4356-D336-398E-B7FCAEDCB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F5DD8A-55F0-7282-47D0-54DD67522B41}"/>
              </a:ext>
            </a:extLst>
          </p:cNvPr>
          <p:cNvSpPr>
            <a:spLocks noGrp="1"/>
          </p:cNvSpPr>
          <p:nvPr>
            <p:ph type="dt" sz="half" idx="10"/>
          </p:nvPr>
        </p:nvSpPr>
        <p:spPr/>
        <p:txBody>
          <a:bodyPr/>
          <a:lstStyle/>
          <a:p>
            <a:fld id="{461834B2-7E69-4807-A53D-9CE38DEF41F6}" type="datetimeFigureOut">
              <a:rPr lang="en-GB" smtClean="0"/>
              <a:t>04/09/2024</a:t>
            </a:fld>
            <a:endParaRPr lang="en-GB"/>
          </a:p>
        </p:txBody>
      </p:sp>
      <p:sp>
        <p:nvSpPr>
          <p:cNvPr id="6" name="Footer Placeholder 5">
            <a:extLst>
              <a:ext uri="{FF2B5EF4-FFF2-40B4-BE49-F238E27FC236}">
                <a16:creationId xmlns:a16="http://schemas.microsoft.com/office/drawing/2014/main" id="{2DCA21D5-D65F-3292-F3E6-239C9F0D6E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3C3CE9-CB79-8F05-9490-5B9B06DF5372}"/>
              </a:ext>
            </a:extLst>
          </p:cNvPr>
          <p:cNvSpPr>
            <a:spLocks noGrp="1"/>
          </p:cNvSpPr>
          <p:nvPr>
            <p:ph type="sldNum" sz="quarter" idx="12"/>
          </p:nvPr>
        </p:nvSpPr>
        <p:spPr/>
        <p:txBody>
          <a:bodyPr/>
          <a:lstStyle/>
          <a:p>
            <a:fld id="{8C82B521-2720-4CA0-B793-AF692692AB20}" type="slidenum">
              <a:rPr lang="en-GB" smtClean="0"/>
              <a:t>‹#›</a:t>
            </a:fld>
            <a:endParaRPr lang="en-GB"/>
          </a:p>
        </p:txBody>
      </p:sp>
    </p:spTree>
    <p:extLst>
      <p:ext uri="{BB962C8B-B14F-4D97-AF65-F5344CB8AC3E}">
        <p14:creationId xmlns:p14="http://schemas.microsoft.com/office/powerpoint/2010/main" val="2290563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07338-77AA-530A-D02B-248E1F3D20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B01FB94-7C6D-4C64-FD6B-0ADFEE259C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B27034-DA6C-5D11-9EB3-7F501AFC83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834B2-7E69-4807-A53D-9CE38DEF41F6}" type="datetimeFigureOut">
              <a:rPr lang="en-GB" smtClean="0"/>
              <a:t>04/09/2024</a:t>
            </a:fld>
            <a:endParaRPr lang="en-GB"/>
          </a:p>
        </p:txBody>
      </p:sp>
      <p:sp>
        <p:nvSpPr>
          <p:cNvPr id="5" name="Footer Placeholder 4">
            <a:extLst>
              <a:ext uri="{FF2B5EF4-FFF2-40B4-BE49-F238E27FC236}">
                <a16:creationId xmlns:a16="http://schemas.microsoft.com/office/drawing/2014/main" id="{5649ECEA-E1A3-7637-54E9-72BFC6F686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A55C90B-19F5-C9B2-499A-C7660D511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82B521-2720-4CA0-B793-AF692692AB20}" type="slidenum">
              <a:rPr lang="en-GB" smtClean="0"/>
              <a:t>‹#›</a:t>
            </a:fld>
            <a:endParaRPr lang="en-GB"/>
          </a:p>
        </p:txBody>
      </p:sp>
    </p:spTree>
    <p:extLst>
      <p:ext uri="{BB962C8B-B14F-4D97-AF65-F5344CB8AC3E}">
        <p14:creationId xmlns:p14="http://schemas.microsoft.com/office/powerpoint/2010/main" val="1187378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5AC3-7387-E370-93AC-1848D38B2327}"/>
              </a:ext>
            </a:extLst>
          </p:cNvPr>
          <p:cNvSpPr>
            <a:spLocks noGrp="1"/>
          </p:cNvSpPr>
          <p:nvPr>
            <p:ph type="ctrTitle"/>
          </p:nvPr>
        </p:nvSpPr>
        <p:spPr>
          <a:xfrm>
            <a:off x="1651000" y="1897062"/>
            <a:ext cx="9144000" cy="2387600"/>
          </a:xfrm>
        </p:spPr>
        <p:txBody>
          <a:bodyPr>
            <a:noAutofit/>
          </a:bodyPr>
          <a:lstStyle/>
          <a:p>
            <a:br>
              <a:rPr lang="en-GB" sz="4800" dirty="0">
                <a:effectLst/>
                <a:latin typeface="CMR17"/>
              </a:rPr>
            </a:br>
            <a:br>
              <a:rPr lang="en-GB" sz="4800" dirty="0">
                <a:effectLst/>
                <a:latin typeface="CMR17"/>
              </a:rPr>
            </a:br>
            <a:r>
              <a:rPr lang="en-GB" sz="4000" dirty="0">
                <a:effectLst/>
                <a:latin typeface="CMR17"/>
              </a:rPr>
              <a:t>Using Neural Networks </a:t>
            </a:r>
            <a:r>
              <a:rPr lang="en-GB" sz="4000" dirty="0">
                <a:latin typeface="CMR17"/>
              </a:rPr>
              <a:t>to</a:t>
            </a:r>
            <a:r>
              <a:rPr lang="en-GB" sz="4000" dirty="0">
                <a:effectLst/>
                <a:latin typeface="CMR17"/>
              </a:rPr>
              <a:t> model a realistic </a:t>
            </a:r>
            <a:br>
              <a:rPr lang="en-GB" sz="4000" dirty="0">
                <a:effectLst/>
                <a:latin typeface="CMR17"/>
              </a:rPr>
            </a:br>
            <a:r>
              <a:rPr lang="en-GB" sz="4000" dirty="0">
                <a:effectLst/>
                <a:latin typeface="CMR17"/>
              </a:rPr>
              <a:t>‘Park-the-</a:t>
            </a:r>
            <a:r>
              <a:rPr lang="en-GB" sz="4000" dirty="0" err="1">
                <a:latin typeface="CMR17"/>
              </a:rPr>
              <a:t>B</a:t>
            </a:r>
            <a:r>
              <a:rPr lang="en-GB" sz="4000" dirty="0" err="1">
                <a:effectLst/>
                <a:latin typeface="CMR17"/>
              </a:rPr>
              <a:t>us’</a:t>
            </a:r>
            <a:r>
              <a:rPr lang="en-GB" sz="4000" dirty="0">
                <a:effectLst/>
                <a:latin typeface="CMR17"/>
              </a:rPr>
              <a:t> defensive football team </a:t>
            </a:r>
            <a:endParaRPr lang="en-GB" sz="4800" dirty="0"/>
          </a:p>
        </p:txBody>
      </p:sp>
      <p:sp>
        <p:nvSpPr>
          <p:cNvPr id="3" name="Subtitle 2">
            <a:extLst>
              <a:ext uri="{FF2B5EF4-FFF2-40B4-BE49-F238E27FC236}">
                <a16:creationId xmlns:a16="http://schemas.microsoft.com/office/drawing/2014/main" id="{03FCD222-247B-4C58-98B3-E9CCDF2416D0}"/>
              </a:ext>
            </a:extLst>
          </p:cNvPr>
          <p:cNvSpPr>
            <a:spLocks noGrp="1"/>
          </p:cNvSpPr>
          <p:nvPr>
            <p:ph type="subTitle" idx="1"/>
          </p:nvPr>
        </p:nvSpPr>
        <p:spPr>
          <a:xfrm>
            <a:off x="1524000" y="4719638"/>
            <a:ext cx="9144000" cy="1655762"/>
          </a:xfrm>
        </p:spPr>
        <p:txBody>
          <a:bodyPr/>
          <a:lstStyle/>
          <a:p>
            <a:r>
              <a:rPr lang="en-GB"/>
              <a:t>By Liam Keown and Harry Tabb</a:t>
            </a:r>
          </a:p>
        </p:txBody>
      </p:sp>
    </p:spTree>
    <p:extLst>
      <p:ext uri="{BB962C8B-B14F-4D97-AF65-F5344CB8AC3E}">
        <p14:creationId xmlns:p14="http://schemas.microsoft.com/office/powerpoint/2010/main" val="265931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E59E-A342-2645-2234-096D022129A1}"/>
              </a:ext>
            </a:extLst>
          </p:cNvPr>
          <p:cNvSpPr>
            <a:spLocks noGrp="1"/>
          </p:cNvSpPr>
          <p:nvPr>
            <p:ph type="title"/>
          </p:nvPr>
        </p:nvSpPr>
        <p:spPr/>
        <p:txBody>
          <a:bodyPr/>
          <a:lstStyle/>
          <a:p>
            <a:r>
              <a:rPr lang="en-US">
                <a:cs typeface="Calibri Light"/>
              </a:rPr>
              <a:t>The Dataset</a:t>
            </a:r>
          </a:p>
        </p:txBody>
      </p:sp>
      <p:pic>
        <p:nvPicPr>
          <p:cNvPr id="7" name="Content Placeholder 6" descr="A diagram of a pitch plot&#10;&#10;Description automatically generated">
            <a:extLst>
              <a:ext uri="{FF2B5EF4-FFF2-40B4-BE49-F238E27FC236}">
                <a16:creationId xmlns:a16="http://schemas.microsoft.com/office/drawing/2014/main" id="{C6BC60C1-9E26-50BE-5587-3A61AAD50A26}"/>
              </a:ext>
            </a:extLst>
          </p:cNvPr>
          <p:cNvPicPr>
            <a:picLocks noGrp="1" noChangeAspect="1"/>
          </p:cNvPicPr>
          <p:nvPr>
            <p:ph idx="1"/>
          </p:nvPr>
        </p:nvPicPr>
        <p:blipFill rotWithShape="1">
          <a:blip r:embed="rId3"/>
          <a:srcRect l="2328" t="13995" r="48679" b="7114"/>
          <a:stretch/>
        </p:blipFill>
        <p:spPr>
          <a:xfrm>
            <a:off x="5202381" y="1025945"/>
            <a:ext cx="6797919" cy="4801220"/>
          </a:xfrm>
        </p:spPr>
      </p:pic>
      <p:sp>
        <p:nvSpPr>
          <p:cNvPr id="5" name="Title 1">
            <a:extLst>
              <a:ext uri="{FF2B5EF4-FFF2-40B4-BE49-F238E27FC236}">
                <a16:creationId xmlns:a16="http://schemas.microsoft.com/office/drawing/2014/main" id="{B6C17E11-5856-DCCE-CB54-9801DB7DEB30}"/>
              </a:ext>
            </a:extLst>
          </p:cNvPr>
          <p:cNvSpPr txBox="1">
            <a:spLocks/>
          </p:cNvSpPr>
          <p:nvPr/>
        </p:nvSpPr>
        <p:spPr>
          <a:xfrm>
            <a:off x="838200" y="10259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cs typeface="Calibri Light"/>
              </a:rPr>
              <a:t>Park-the-Bus Filter</a:t>
            </a:r>
          </a:p>
        </p:txBody>
      </p:sp>
      <p:sp>
        <p:nvSpPr>
          <p:cNvPr id="3" name="TextBox 2">
            <a:extLst>
              <a:ext uri="{FF2B5EF4-FFF2-40B4-BE49-F238E27FC236}">
                <a16:creationId xmlns:a16="http://schemas.microsoft.com/office/drawing/2014/main" id="{E512FE12-CD66-702D-B917-583682BDC4F4}"/>
              </a:ext>
            </a:extLst>
          </p:cNvPr>
          <p:cNvSpPr txBox="1"/>
          <p:nvPr/>
        </p:nvSpPr>
        <p:spPr>
          <a:xfrm>
            <a:off x="328046" y="2348151"/>
            <a:ext cx="4866948" cy="3293209"/>
          </a:xfrm>
          <a:prstGeom prst="rect">
            <a:avLst/>
          </a:prstGeom>
          <a:noFill/>
        </p:spPr>
        <p:txBody>
          <a:bodyPr wrap="square" lIns="91440" tIns="45720" rIns="91440" bIns="45720" rtlCol="0" anchor="t">
            <a:spAutoFit/>
          </a:bodyPr>
          <a:lstStyle/>
          <a:p>
            <a:endParaRPr lang="en-GB" sz="2800" dirty="0">
              <a:ea typeface="Calibri" panose="020F0502020204030204"/>
              <a:cs typeface="Calibri" panose="020F0502020204030204"/>
            </a:endParaRPr>
          </a:p>
          <a:p>
            <a:pPr marL="285750" indent="-285750">
              <a:buFont typeface="Arial" panose="020B0604020202020204" pitchFamily="34" charset="0"/>
              <a:buChar char="•"/>
            </a:pPr>
            <a:r>
              <a:rPr lang="en-GB" sz="2800" b="0" dirty="0">
                <a:ea typeface="Cambria Math"/>
              </a:rPr>
              <a:t>Park-the-Bus difficult to define</a:t>
            </a:r>
            <a:endParaRPr lang="en-GB" sz="2800" b="0" dirty="0">
              <a:ea typeface="Cambria Math"/>
              <a:cs typeface="Calibri"/>
            </a:endParaRPr>
          </a:p>
          <a:p>
            <a:pPr marL="285750" indent="-285750">
              <a:buFont typeface="Arial" panose="020B0604020202020204" pitchFamily="34" charset="0"/>
              <a:buChar char="•"/>
            </a:pPr>
            <a:endParaRPr lang="en-GB" sz="2800" b="0" dirty="0">
              <a:ea typeface="Cambria Math" panose="02040503050406030204" pitchFamily="18" charset="0"/>
            </a:endParaRPr>
          </a:p>
          <a:p>
            <a:r>
              <a:rPr lang="en-GB" sz="2000" dirty="0">
                <a:ea typeface="Cambria Math"/>
              </a:rPr>
              <a:t>	</a:t>
            </a:r>
            <a:endParaRPr lang="en-GB" sz="2000" dirty="0">
              <a:ea typeface="Cambria Math"/>
              <a:cs typeface="Calibri"/>
            </a:endParaRPr>
          </a:p>
          <a:p>
            <a:pPr marL="285750" indent="-285750">
              <a:buFont typeface="Arial" panose="020B0604020202020204" pitchFamily="34" charset="0"/>
              <a:buChar char="•"/>
            </a:pPr>
            <a:endParaRPr lang="en-GB" sz="2000" b="0" dirty="0">
              <a:ea typeface="Cambria Math" panose="02040503050406030204" pitchFamily="18" charset="0"/>
            </a:endParaRP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6" name="TextBox 5">
            <a:extLst>
              <a:ext uri="{FF2B5EF4-FFF2-40B4-BE49-F238E27FC236}">
                <a16:creationId xmlns:a16="http://schemas.microsoft.com/office/drawing/2014/main" id="{725F48EA-357E-9EC4-3E30-4FC437039B03}"/>
              </a:ext>
            </a:extLst>
          </p:cNvPr>
          <p:cNvSpPr txBox="1"/>
          <p:nvPr/>
        </p:nvSpPr>
        <p:spPr>
          <a:xfrm>
            <a:off x="9814811" y="1427116"/>
            <a:ext cx="1966881" cy="523220"/>
          </a:xfrm>
          <a:prstGeom prst="rect">
            <a:avLst/>
          </a:prstGeom>
          <a:solidFill>
            <a:srgbClr val="DFEDD9"/>
          </a:solidFill>
        </p:spPr>
        <p:txBody>
          <a:bodyPr wrap="square" rtlCol="0">
            <a:spAutoFit/>
          </a:bodyPr>
          <a:lstStyle/>
          <a:p>
            <a:r>
              <a:rPr lang="en-GB" sz="1400">
                <a:latin typeface="Abadi" panose="020F0502020204030204" pitchFamily="34" charset="0"/>
                <a:cs typeface="Abadi" panose="020F0502020204030204" pitchFamily="34" charset="0"/>
              </a:rPr>
              <a:t>Example Sequence</a:t>
            </a:r>
          </a:p>
          <a:p>
            <a:r>
              <a:rPr lang="en-GB" sz="1400">
                <a:latin typeface="Abadi" panose="020F0502020204030204" pitchFamily="34" charset="0"/>
                <a:cs typeface="Abadi" panose="020F0502020204030204" pitchFamily="34" charset="0"/>
              </a:rPr>
              <a:t>Park-the-Bus Sequence</a:t>
            </a:r>
          </a:p>
        </p:txBody>
      </p:sp>
      <p:pic>
        <p:nvPicPr>
          <p:cNvPr id="8" name="Content Placeholder 6" descr="A diagram of a football field&#10;&#10;Description automatically generated">
            <a:extLst>
              <a:ext uri="{FF2B5EF4-FFF2-40B4-BE49-F238E27FC236}">
                <a16:creationId xmlns:a16="http://schemas.microsoft.com/office/drawing/2014/main" id="{5A6906B8-6EA3-EF04-7CDA-FCAC7C79D390}"/>
              </a:ext>
            </a:extLst>
          </p:cNvPr>
          <p:cNvPicPr>
            <a:picLocks noChangeAspect="1"/>
          </p:cNvPicPr>
          <p:nvPr/>
        </p:nvPicPr>
        <p:blipFill rotWithShape="1">
          <a:blip r:embed="rId4">
            <a:extLst>
              <a:ext uri="{28A0092B-C50C-407E-A947-70E740481C1C}">
                <a14:useLocalDpi xmlns:a14="http://schemas.microsoft.com/office/drawing/2010/main" val="0"/>
              </a:ext>
            </a:extLst>
          </a:blip>
          <a:srcRect l="75" r="75"/>
          <a:stretch/>
        </p:blipFill>
        <p:spPr>
          <a:xfrm>
            <a:off x="5155200" y="1026000"/>
            <a:ext cx="6797919" cy="4801220"/>
          </a:xfrm>
          <a:prstGeom prst="rect">
            <a:avLst/>
          </a:prstGeom>
        </p:spPr>
      </p:pic>
      <p:pic>
        <p:nvPicPr>
          <p:cNvPr id="9" name="Content Placeholder 5" descr="A collage of blue circles&#10;&#10;Description automatically generated">
            <a:extLst>
              <a:ext uri="{FF2B5EF4-FFF2-40B4-BE49-F238E27FC236}">
                <a16:creationId xmlns:a16="http://schemas.microsoft.com/office/drawing/2014/main" id="{FCA85311-7212-47B4-D752-2E78041EB77A}"/>
              </a:ext>
            </a:extLst>
          </p:cNvPr>
          <p:cNvPicPr>
            <a:picLocks noChangeAspect="1"/>
          </p:cNvPicPr>
          <p:nvPr/>
        </p:nvPicPr>
        <p:blipFill rotWithShape="1">
          <a:blip r:embed="rId5">
            <a:extLst>
              <a:ext uri="{28A0092B-C50C-407E-A947-70E740481C1C}">
                <a14:useLocalDpi xmlns:a14="http://schemas.microsoft.com/office/drawing/2010/main" val="0"/>
              </a:ext>
            </a:extLst>
          </a:blip>
          <a:srcRect l="-1" t="6609" r="50000" b="-3364"/>
          <a:stretch/>
        </p:blipFill>
        <p:spPr>
          <a:xfrm>
            <a:off x="5155200" y="1025999"/>
            <a:ext cx="6664048" cy="5150865"/>
          </a:xfrm>
          <a:prstGeom prst="rect">
            <a:avLst/>
          </a:prstGeom>
        </p:spPr>
      </p:pic>
    </p:spTree>
    <p:extLst>
      <p:ext uri="{BB962C8B-B14F-4D97-AF65-F5344CB8AC3E}">
        <p14:creationId xmlns:p14="http://schemas.microsoft.com/office/powerpoint/2010/main" val="298456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E59E-A342-2645-2234-096D022129A1}"/>
              </a:ext>
            </a:extLst>
          </p:cNvPr>
          <p:cNvSpPr>
            <a:spLocks noGrp="1"/>
          </p:cNvSpPr>
          <p:nvPr>
            <p:ph type="title"/>
          </p:nvPr>
        </p:nvSpPr>
        <p:spPr/>
        <p:txBody>
          <a:bodyPr/>
          <a:lstStyle/>
          <a:p>
            <a:r>
              <a:rPr lang="en-US">
                <a:cs typeface="Calibri Light"/>
              </a:rPr>
              <a:t>The Dataset</a:t>
            </a:r>
          </a:p>
        </p:txBody>
      </p:sp>
      <p:pic>
        <p:nvPicPr>
          <p:cNvPr id="7" name="Content Placeholder 6" descr="A diagram of a pitch plot&#10;&#10;Description automatically generated">
            <a:extLst>
              <a:ext uri="{FF2B5EF4-FFF2-40B4-BE49-F238E27FC236}">
                <a16:creationId xmlns:a16="http://schemas.microsoft.com/office/drawing/2014/main" id="{C6BC60C1-9E26-50BE-5587-3A61AAD50A26}"/>
              </a:ext>
            </a:extLst>
          </p:cNvPr>
          <p:cNvPicPr>
            <a:picLocks noGrp="1" noChangeAspect="1"/>
          </p:cNvPicPr>
          <p:nvPr>
            <p:ph idx="1"/>
          </p:nvPr>
        </p:nvPicPr>
        <p:blipFill rotWithShape="1">
          <a:blip r:embed="rId3"/>
          <a:srcRect l="2328" t="13995" r="48679" b="7114"/>
          <a:stretch/>
        </p:blipFill>
        <p:spPr>
          <a:xfrm>
            <a:off x="5202381" y="1025945"/>
            <a:ext cx="6797919" cy="4801220"/>
          </a:xfrm>
        </p:spPr>
      </p:pic>
      <p:sp>
        <p:nvSpPr>
          <p:cNvPr id="5" name="Title 1">
            <a:extLst>
              <a:ext uri="{FF2B5EF4-FFF2-40B4-BE49-F238E27FC236}">
                <a16:creationId xmlns:a16="http://schemas.microsoft.com/office/drawing/2014/main" id="{B6C17E11-5856-DCCE-CB54-9801DB7DEB30}"/>
              </a:ext>
            </a:extLst>
          </p:cNvPr>
          <p:cNvSpPr txBox="1">
            <a:spLocks/>
          </p:cNvSpPr>
          <p:nvPr/>
        </p:nvSpPr>
        <p:spPr>
          <a:xfrm>
            <a:off x="838200" y="10259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cs typeface="Calibri Light"/>
              </a:rPr>
              <a:t>Park-the-Bus Filter</a:t>
            </a:r>
          </a:p>
        </p:txBody>
      </p:sp>
      <p:sp>
        <p:nvSpPr>
          <p:cNvPr id="3" name="TextBox 2">
            <a:extLst>
              <a:ext uri="{FF2B5EF4-FFF2-40B4-BE49-F238E27FC236}">
                <a16:creationId xmlns:a16="http://schemas.microsoft.com/office/drawing/2014/main" id="{E512FE12-CD66-702D-B917-583682BDC4F4}"/>
              </a:ext>
            </a:extLst>
          </p:cNvPr>
          <p:cNvSpPr txBox="1"/>
          <p:nvPr/>
        </p:nvSpPr>
        <p:spPr>
          <a:xfrm>
            <a:off x="328046" y="2348151"/>
            <a:ext cx="4866948" cy="2985433"/>
          </a:xfrm>
          <a:prstGeom prst="rect">
            <a:avLst/>
          </a:prstGeom>
          <a:noFill/>
        </p:spPr>
        <p:txBody>
          <a:bodyPr wrap="square" lIns="91440" tIns="45720" rIns="91440" bIns="45720" rtlCol="0" anchor="t">
            <a:spAutoFit/>
          </a:bodyPr>
          <a:lstStyle/>
          <a:p>
            <a:endParaRPr lang="en-GB" sz="2800" dirty="0">
              <a:ea typeface="Calibri" panose="020F0502020204030204"/>
              <a:cs typeface="Calibri" panose="020F0502020204030204"/>
            </a:endParaRPr>
          </a:p>
          <a:p>
            <a:pPr marL="285750" indent="-285750">
              <a:buFont typeface="Arial" panose="020B0604020202020204" pitchFamily="34" charset="0"/>
              <a:buChar char="•"/>
            </a:pPr>
            <a:r>
              <a:rPr lang="en-GB" sz="2800" b="0" dirty="0">
                <a:ea typeface="Cambria Math"/>
              </a:rPr>
              <a:t>Park-the-Bus difficult to define</a:t>
            </a:r>
            <a:endParaRPr lang="en-GB" sz="2800" b="0" dirty="0">
              <a:ea typeface="Cambria Math"/>
              <a:cs typeface="Calibri"/>
            </a:endParaRPr>
          </a:p>
          <a:p>
            <a:pPr marL="285750" indent="-285750">
              <a:buFont typeface="Arial" panose="020B0604020202020204" pitchFamily="34" charset="0"/>
              <a:buChar char="•"/>
            </a:pPr>
            <a:endParaRPr lang="en-GB" sz="2800" b="0" dirty="0">
              <a:ea typeface="Cambria Math" panose="02040503050406030204" pitchFamily="18" charset="0"/>
            </a:endParaRPr>
          </a:p>
          <a:p>
            <a:r>
              <a:rPr lang="en-GB" sz="2000" dirty="0">
                <a:ea typeface="Cambria Math"/>
              </a:rPr>
              <a:t>	</a:t>
            </a:r>
            <a:endParaRPr lang="en-GB" sz="2000" dirty="0">
              <a:ea typeface="Cambria Math"/>
              <a:cs typeface="Calibri"/>
            </a:endParaRP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6" name="TextBox 5">
            <a:extLst>
              <a:ext uri="{FF2B5EF4-FFF2-40B4-BE49-F238E27FC236}">
                <a16:creationId xmlns:a16="http://schemas.microsoft.com/office/drawing/2014/main" id="{725F48EA-357E-9EC4-3E30-4FC437039B03}"/>
              </a:ext>
            </a:extLst>
          </p:cNvPr>
          <p:cNvSpPr txBox="1"/>
          <p:nvPr/>
        </p:nvSpPr>
        <p:spPr>
          <a:xfrm>
            <a:off x="9814811" y="1427116"/>
            <a:ext cx="1966881" cy="523220"/>
          </a:xfrm>
          <a:prstGeom prst="rect">
            <a:avLst/>
          </a:prstGeom>
          <a:solidFill>
            <a:srgbClr val="DFEDD9"/>
          </a:solidFill>
        </p:spPr>
        <p:txBody>
          <a:bodyPr wrap="square" rtlCol="0">
            <a:spAutoFit/>
          </a:bodyPr>
          <a:lstStyle/>
          <a:p>
            <a:r>
              <a:rPr lang="en-GB" sz="1400">
                <a:latin typeface="Abadi" panose="020F0502020204030204" pitchFamily="34" charset="0"/>
                <a:cs typeface="Abadi" panose="020F0502020204030204" pitchFamily="34" charset="0"/>
              </a:rPr>
              <a:t>Example Sequence</a:t>
            </a:r>
          </a:p>
          <a:p>
            <a:r>
              <a:rPr lang="en-GB" sz="1400">
                <a:latin typeface="Abadi" panose="020F0502020204030204" pitchFamily="34" charset="0"/>
                <a:cs typeface="Abadi" panose="020F0502020204030204" pitchFamily="34" charset="0"/>
              </a:rPr>
              <a:t>Park-the-Bus Sequence</a:t>
            </a:r>
          </a:p>
        </p:txBody>
      </p:sp>
      <p:pic>
        <p:nvPicPr>
          <p:cNvPr id="8" name="Content Placeholder 6" descr="A diagram of a football field&#10;&#10;Description automatically generated">
            <a:extLst>
              <a:ext uri="{FF2B5EF4-FFF2-40B4-BE49-F238E27FC236}">
                <a16:creationId xmlns:a16="http://schemas.microsoft.com/office/drawing/2014/main" id="{5A6906B8-6EA3-EF04-7CDA-FCAC7C79D390}"/>
              </a:ext>
            </a:extLst>
          </p:cNvPr>
          <p:cNvPicPr>
            <a:picLocks noChangeAspect="1"/>
          </p:cNvPicPr>
          <p:nvPr/>
        </p:nvPicPr>
        <p:blipFill rotWithShape="1">
          <a:blip r:embed="rId4">
            <a:extLst>
              <a:ext uri="{28A0092B-C50C-407E-A947-70E740481C1C}">
                <a14:useLocalDpi xmlns:a14="http://schemas.microsoft.com/office/drawing/2010/main" val="0"/>
              </a:ext>
            </a:extLst>
          </a:blip>
          <a:srcRect l="75" r="75"/>
          <a:stretch/>
        </p:blipFill>
        <p:spPr>
          <a:xfrm>
            <a:off x="5155200" y="1026000"/>
            <a:ext cx="6797919" cy="4801220"/>
          </a:xfrm>
          <a:prstGeom prst="rect">
            <a:avLst/>
          </a:prstGeom>
        </p:spPr>
      </p:pic>
      <p:pic>
        <p:nvPicPr>
          <p:cNvPr id="9" name="Content Placeholder 5" descr="A blue oval with red oval in center&#10;&#10;Description automatically generated">
            <a:extLst>
              <a:ext uri="{FF2B5EF4-FFF2-40B4-BE49-F238E27FC236}">
                <a16:creationId xmlns:a16="http://schemas.microsoft.com/office/drawing/2014/main" id="{3DF2A1BB-2A72-0668-E0CB-157253B9314C}"/>
              </a:ext>
            </a:extLst>
          </p:cNvPr>
          <p:cNvPicPr>
            <a:picLocks noChangeAspect="1"/>
          </p:cNvPicPr>
          <p:nvPr/>
        </p:nvPicPr>
        <p:blipFill rotWithShape="1">
          <a:blip r:embed="rId5">
            <a:extLst>
              <a:ext uri="{28A0092B-C50C-407E-A947-70E740481C1C}">
                <a14:useLocalDpi xmlns:a14="http://schemas.microsoft.com/office/drawing/2010/main" val="0"/>
              </a:ext>
            </a:extLst>
          </a:blip>
          <a:srcRect t="9" b="9"/>
          <a:stretch/>
        </p:blipFill>
        <p:spPr>
          <a:xfrm>
            <a:off x="5155200" y="1025999"/>
            <a:ext cx="6664048" cy="5150865"/>
          </a:xfrm>
          <a:prstGeom prst="rect">
            <a:avLst/>
          </a:prstGeom>
        </p:spPr>
      </p:pic>
    </p:spTree>
    <p:extLst>
      <p:ext uri="{BB962C8B-B14F-4D97-AF65-F5344CB8AC3E}">
        <p14:creationId xmlns:p14="http://schemas.microsoft.com/office/powerpoint/2010/main" val="1465839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8229-8046-133B-41A3-651C72E5107A}"/>
              </a:ext>
            </a:extLst>
          </p:cNvPr>
          <p:cNvSpPr>
            <a:spLocks noGrp="1"/>
          </p:cNvSpPr>
          <p:nvPr>
            <p:ph type="title"/>
          </p:nvPr>
        </p:nvSpPr>
        <p:spPr/>
        <p:txBody>
          <a:bodyPr/>
          <a:lstStyle/>
          <a:p>
            <a:r>
              <a:rPr lang="en-US" dirty="0"/>
              <a:t>Training On Sequences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A0D6503-B4E7-4EA6-0897-DA3D154473BA}"/>
                  </a:ext>
                </a:extLst>
              </p:cNvPr>
              <p:cNvSpPr>
                <a:spLocks noGrp="1"/>
              </p:cNvSpPr>
              <p:nvPr>
                <p:ph idx="1"/>
              </p:nvPr>
            </p:nvSpPr>
            <p:spPr>
              <a:xfrm>
                <a:off x="838200" y="1825625"/>
                <a:ext cx="4819650" cy="4351338"/>
              </a:xfrm>
            </p:spPr>
            <p:txBody>
              <a:bodyPr/>
              <a:lstStyle/>
              <a:p>
                <a:r>
                  <a:rPr lang="en-GB"/>
                  <a:t>Changed to training on every sequence at once</a:t>
                </a:r>
              </a:p>
              <a:p>
                <a:endParaRPr lang="en-GB"/>
              </a:p>
              <a:p>
                <a:r>
                  <a:rPr lang="en-GB"/>
                  <a:t>Reached </a:t>
                </a:r>
                <a14:m>
                  <m:oMath xmlns:m="http://schemas.openxmlformats.org/officeDocument/2006/math">
                    <m:r>
                      <a:rPr lang="en-GB" i="1" smtClean="0">
                        <a:latin typeface="Cambria Math" panose="02040503050406030204" pitchFamily="18" charset="0"/>
                        <a:ea typeface="Cambria Math" panose="02040503050406030204" pitchFamily="18" charset="0"/>
                      </a:rPr>
                      <m:t>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11</m:t>
                    </m:r>
                  </m:oMath>
                </a14:m>
                <a:r>
                  <a:rPr lang="en-GB"/>
                  <a:t> on average for training set.</a:t>
                </a:r>
              </a:p>
              <a:p>
                <a:endParaRPr lang="en-GB"/>
              </a:p>
              <a:p>
                <a:r>
                  <a:rPr lang="en-GB"/>
                  <a:t>Model now replicated all sequences</a:t>
                </a:r>
              </a:p>
            </p:txBody>
          </p:sp>
        </mc:Choice>
        <mc:Fallback xmlns="">
          <p:sp>
            <p:nvSpPr>
              <p:cNvPr id="4" name="Content Placeholder 3">
                <a:extLst>
                  <a:ext uri="{FF2B5EF4-FFF2-40B4-BE49-F238E27FC236}">
                    <a16:creationId xmlns:a16="http://schemas.microsoft.com/office/drawing/2014/main" id="{DA0D6503-B4E7-4EA6-0897-DA3D154473BA}"/>
                  </a:ext>
                </a:extLst>
              </p:cNvPr>
              <p:cNvSpPr>
                <a:spLocks noGrp="1" noRot="1" noChangeAspect="1" noMove="1" noResize="1" noEditPoints="1" noAdjustHandles="1" noChangeArrowheads="1" noChangeShapeType="1" noTextEdit="1"/>
              </p:cNvSpPr>
              <p:nvPr>
                <p:ph idx="1"/>
              </p:nvPr>
            </p:nvSpPr>
            <p:spPr>
              <a:xfrm>
                <a:off x="838200" y="1825625"/>
                <a:ext cx="4819650" cy="4351338"/>
              </a:xfrm>
              <a:blipFill>
                <a:blip r:embed="rId2"/>
                <a:stretch>
                  <a:fillRect l="-2278" t="-2241"/>
                </a:stretch>
              </a:blipFill>
            </p:spPr>
            <p:txBody>
              <a:bodyPr/>
              <a:lstStyle/>
              <a:p>
                <a:r>
                  <a:rPr lang="en-US">
                    <a:noFill/>
                  </a:rPr>
                  <a:t> </a:t>
                </a:r>
              </a:p>
            </p:txBody>
          </p:sp>
        </mc:Fallback>
      </mc:AlternateContent>
      <p:sp>
        <p:nvSpPr>
          <p:cNvPr id="6" name="AutoShape 2">
            <a:extLst>
              <a:ext uri="{FF2B5EF4-FFF2-40B4-BE49-F238E27FC236}">
                <a16:creationId xmlns:a16="http://schemas.microsoft.com/office/drawing/2014/main" id="{DD6262E5-928C-96CE-CB0E-A2E8AED22F63}"/>
              </a:ext>
            </a:extLst>
          </p:cNvPr>
          <p:cNvSpPr>
            <a:spLocks noChangeAspect="1" noChangeArrowheads="1"/>
          </p:cNvSpPr>
          <p:nvPr/>
        </p:nvSpPr>
        <p:spPr bwMode="auto">
          <a:xfrm>
            <a:off x="5943600" y="32766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4">
            <a:extLst>
              <a:ext uri="{FF2B5EF4-FFF2-40B4-BE49-F238E27FC236}">
                <a16:creationId xmlns:a16="http://schemas.microsoft.com/office/drawing/2014/main" id="{C2133FA5-A7A7-FC56-ECD6-7362D4DDE0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descr="A graph of a graph&#10;&#10;Description automatically generated">
            <a:extLst>
              <a:ext uri="{FF2B5EF4-FFF2-40B4-BE49-F238E27FC236}">
                <a16:creationId xmlns:a16="http://schemas.microsoft.com/office/drawing/2014/main" id="{ADDE2B63-55B4-0B23-4562-D11CFD68C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850" y="1177692"/>
            <a:ext cx="6433423" cy="4999271"/>
          </a:xfrm>
          <a:prstGeom prst="rect">
            <a:avLst/>
          </a:prstGeom>
        </p:spPr>
      </p:pic>
    </p:spTree>
    <p:extLst>
      <p:ext uri="{BB962C8B-B14F-4D97-AF65-F5344CB8AC3E}">
        <p14:creationId xmlns:p14="http://schemas.microsoft.com/office/powerpoint/2010/main" val="2668714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8229-8046-133B-41A3-651C72E5107A}"/>
              </a:ext>
            </a:extLst>
          </p:cNvPr>
          <p:cNvSpPr>
            <a:spLocks noGrp="1"/>
          </p:cNvSpPr>
          <p:nvPr>
            <p:ph type="title"/>
          </p:nvPr>
        </p:nvSpPr>
        <p:spPr/>
        <p:txBody>
          <a:bodyPr/>
          <a:lstStyle/>
          <a:p>
            <a:r>
              <a:rPr lang="en-US" dirty="0"/>
              <a:t>Training On Sequences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A0D6503-B4E7-4EA6-0897-DA3D154473BA}"/>
                  </a:ext>
                </a:extLst>
              </p:cNvPr>
              <p:cNvSpPr>
                <a:spLocks noGrp="1"/>
              </p:cNvSpPr>
              <p:nvPr>
                <p:ph idx="1"/>
              </p:nvPr>
            </p:nvSpPr>
            <p:spPr>
              <a:xfrm>
                <a:off x="838200" y="1825625"/>
                <a:ext cx="4819650" cy="4351338"/>
              </a:xfrm>
            </p:spPr>
            <p:txBody>
              <a:bodyPr/>
              <a:lstStyle/>
              <a:p>
                <a:r>
                  <a:rPr lang="en-GB"/>
                  <a:t>Changed to training on every sequence at once</a:t>
                </a:r>
              </a:p>
              <a:p>
                <a:endParaRPr lang="en-GB"/>
              </a:p>
              <a:p>
                <a:r>
                  <a:rPr lang="en-GB"/>
                  <a:t>Reached </a:t>
                </a:r>
                <a14:m>
                  <m:oMath xmlns:m="http://schemas.openxmlformats.org/officeDocument/2006/math">
                    <m:r>
                      <a:rPr lang="en-GB" i="1" smtClean="0">
                        <a:latin typeface="Cambria Math" panose="02040503050406030204" pitchFamily="18" charset="0"/>
                        <a:ea typeface="Cambria Math" panose="02040503050406030204" pitchFamily="18" charset="0"/>
                      </a:rPr>
                      <m:t>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11</m:t>
                    </m:r>
                  </m:oMath>
                </a14:m>
                <a:r>
                  <a:rPr lang="en-GB"/>
                  <a:t> on average for training set.</a:t>
                </a:r>
              </a:p>
              <a:p>
                <a:endParaRPr lang="en-GB"/>
              </a:p>
              <a:p>
                <a:r>
                  <a:rPr lang="en-GB"/>
                  <a:t>Model now replicated all sequences</a:t>
                </a:r>
              </a:p>
            </p:txBody>
          </p:sp>
        </mc:Choice>
        <mc:Fallback xmlns="">
          <p:sp>
            <p:nvSpPr>
              <p:cNvPr id="4" name="Content Placeholder 3">
                <a:extLst>
                  <a:ext uri="{FF2B5EF4-FFF2-40B4-BE49-F238E27FC236}">
                    <a16:creationId xmlns:a16="http://schemas.microsoft.com/office/drawing/2014/main" id="{DA0D6503-B4E7-4EA6-0897-DA3D154473BA}"/>
                  </a:ext>
                </a:extLst>
              </p:cNvPr>
              <p:cNvSpPr>
                <a:spLocks noGrp="1" noRot="1" noChangeAspect="1" noMove="1" noResize="1" noEditPoints="1" noAdjustHandles="1" noChangeArrowheads="1" noChangeShapeType="1" noTextEdit="1"/>
              </p:cNvSpPr>
              <p:nvPr>
                <p:ph idx="1"/>
              </p:nvPr>
            </p:nvSpPr>
            <p:spPr>
              <a:xfrm>
                <a:off x="838200" y="1825625"/>
                <a:ext cx="4819650" cy="4351338"/>
              </a:xfrm>
              <a:blipFill>
                <a:blip r:embed="rId2"/>
                <a:stretch>
                  <a:fillRect l="-2278" t="-2241"/>
                </a:stretch>
              </a:blipFill>
            </p:spPr>
            <p:txBody>
              <a:bodyPr/>
              <a:lstStyle/>
              <a:p>
                <a:r>
                  <a:rPr lang="en-US">
                    <a:noFill/>
                  </a:rPr>
                  <a:t> </a:t>
                </a:r>
              </a:p>
            </p:txBody>
          </p:sp>
        </mc:Fallback>
      </mc:AlternateContent>
      <p:sp>
        <p:nvSpPr>
          <p:cNvPr id="6" name="AutoShape 2">
            <a:extLst>
              <a:ext uri="{FF2B5EF4-FFF2-40B4-BE49-F238E27FC236}">
                <a16:creationId xmlns:a16="http://schemas.microsoft.com/office/drawing/2014/main" id="{DD6262E5-928C-96CE-CB0E-A2E8AED22F63}"/>
              </a:ext>
            </a:extLst>
          </p:cNvPr>
          <p:cNvSpPr>
            <a:spLocks noChangeAspect="1" noChangeArrowheads="1"/>
          </p:cNvSpPr>
          <p:nvPr/>
        </p:nvSpPr>
        <p:spPr bwMode="auto">
          <a:xfrm>
            <a:off x="5943600" y="32766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4">
            <a:extLst>
              <a:ext uri="{FF2B5EF4-FFF2-40B4-BE49-F238E27FC236}">
                <a16:creationId xmlns:a16="http://schemas.microsoft.com/office/drawing/2014/main" id="{C2133FA5-A7A7-FC56-ECD6-7362D4DDE0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 name="Content Placeholder 4" descr="A diagram of a football field&#10;&#10;Description automatically generated">
            <a:extLst>
              <a:ext uri="{FF2B5EF4-FFF2-40B4-BE49-F238E27FC236}">
                <a16:creationId xmlns:a16="http://schemas.microsoft.com/office/drawing/2014/main" id="{F8BF3D67-708F-F0F6-6153-5A3F77A0A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898" y="1225428"/>
            <a:ext cx="6307242" cy="5112479"/>
          </a:xfrm>
          <a:prstGeom prst="rect">
            <a:avLst/>
          </a:prstGeom>
        </p:spPr>
      </p:pic>
    </p:spTree>
    <p:extLst>
      <p:ext uri="{BB962C8B-B14F-4D97-AF65-F5344CB8AC3E}">
        <p14:creationId xmlns:p14="http://schemas.microsoft.com/office/powerpoint/2010/main" val="472665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8229-8046-133B-41A3-651C72E5107A}"/>
              </a:ext>
            </a:extLst>
          </p:cNvPr>
          <p:cNvSpPr>
            <a:spLocks noGrp="1"/>
          </p:cNvSpPr>
          <p:nvPr>
            <p:ph type="title"/>
          </p:nvPr>
        </p:nvSpPr>
        <p:spPr/>
        <p:txBody>
          <a:bodyPr/>
          <a:lstStyle/>
          <a:p>
            <a:r>
              <a:rPr lang="en-US"/>
              <a:t>Testing Loss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A0D6503-B4E7-4EA6-0897-DA3D154473BA}"/>
                  </a:ext>
                </a:extLst>
              </p:cNvPr>
              <p:cNvSpPr>
                <a:spLocks noGrp="1"/>
              </p:cNvSpPr>
              <p:nvPr>
                <p:ph idx="1"/>
              </p:nvPr>
            </p:nvSpPr>
            <p:spPr>
              <a:xfrm>
                <a:off x="838200" y="1825625"/>
                <a:ext cx="4819650" cy="4351338"/>
              </a:xfrm>
            </p:spPr>
            <p:txBody>
              <a:bodyPr/>
              <a:lstStyle/>
              <a:p>
                <a:r>
                  <a:rPr lang="en-GB"/>
                  <a:t>Testing loss: </a:t>
                </a:r>
                <a14:m>
                  <m:oMath xmlns:m="http://schemas.openxmlformats.org/officeDocument/2006/math">
                    <m:r>
                      <a:rPr lang="en-GB" i="1" smtClean="0">
                        <a:latin typeface="Cambria Math" panose="02040503050406030204" pitchFamily="18" charset="0"/>
                        <a:ea typeface="Cambria Math" panose="02040503050406030204" pitchFamily="18" charset="0"/>
                      </a:rPr>
                      <m:t>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14.5</m:t>
                    </m:r>
                  </m:oMath>
                </a14:m>
                <a:endParaRPr lang="en-GB"/>
              </a:p>
              <a:p>
                <a:endParaRPr lang="en-GB"/>
              </a:p>
              <a:p>
                <a:r>
                  <a:rPr lang="en-GB"/>
                  <a:t>Heavily Overfitting</a:t>
                </a:r>
              </a:p>
              <a:p>
                <a:endParaRPr lang="en-GB"/>
              </a:p>
              <a:p>
                <a:r>
                  <a:rPr lang="en-GB"/>
                  <a:t>Prediction very sporadic</a:t>
                </a:r>
              </a:p>
              <a:p>
                <a:endParaRPr lang="en-GB"/>
              </a:p>
              <a:p>
                <a:r>
                  <a:rPr lang="en-GB"/>
                  <a:t>Still changes for different inputs</a:t>
                </a:r>
              </a:p>
              <a:p>
                <a:endParaRPr lang="en-GB"/>
              </a:p>
              <a:p>
                <a:endParaRPr lang="en-GB"/>
              </a:p>
              <a:p>
                <a:endParaRPr lang="en-GB"/>
              </a:p>
              <a:p>
                <a:endParaRPr lang="en-GB"/>
              </a:p>
            </p:txBody>
          </p:sp>
        </mc:Choice>
        <mc:Fallback xmlns="">
          <p:sp>
            <p:nvSpPr>
              <p:cNvPr id="4" name="Content Placeholder 3">
                <a:extLst>
                  <a:ext uri="{FF2B5EF4-FFF2-40B4-BE49-F238E27FC236}">
                    <a16:creationId xmlns:a16="http://schemas.microsoft.com/office/drawing/2014/main" id="{DA0D6503-B4E7-4EA6-0897-DA3D154473BA}"/>
                  </a:ext>
                </a:extLst>
              </p:cNvPr>
              <p:cNvSpPr>
                <a:spLocks noGrp="1" noRot="1" noChangeAspect="1" noMove="1" noResize="1" noEditPoints="1" noAdjustHandles="1" noChangeArrowheads="1" noChangeShapeType="1" noTextEdit="1"/>
              </p:cNvSpPr>
              <p:nvPr>
                <p:ph idx="1"/>
              </p:nvPr>
            </p:nvSpPr>
            <p:spPr>
              <a:xfrm>
                <a:off x="838200" y="1825625"/>
                <a:ext cx="4819650" cy="4351338"/>
              </a:xfrm>
              <a:blipFill>
                <a:blip r:embed="rId2"/>
                <a:stretch>
                  <a:fillRect l="-2278" t="-2241"/>
                </a:stretch>
              </a:blipFill>
            </p:spPr>
            <p:txBody>
              <a:bodyPr/>
              <a:lstStyle/>
              <a:p>
                <a:r>
                  <a:rPr lang="en-US">
                    <a:noFill/>
                  </a:rPr>
                  <a:t> </a:t>
                </a:r>
              </a:p>
            </p:txBody>
          </p:sp>
        </mc:Fallback>
      </mc:AlternateContent>
      <p:sp>
        <p:nvSpPr>
          <p:cNvPr id="6" name="AutoShape 2">
            <a:extLst>
              <a:ext uri="{FF2B5EF4-FFF2-40B4-BE49-F238E27FC236}">
                <a16:creationId xmlns:a16="http://schemas.microsoft.com/office/drawing/2014/main" id="{DD6262E5-928C-96CE-CB0E-A2E8AED22F63}"/>
              </a:ext>
            </a:extLst>
          </p:cNvPr>
          <p:cNvSpPr>
            <a:spLocks noChangeAspect="1" noChangeArrowheads="1"/>
          </p:cNvSpPr>
          <p:nvPr/>
        </p:nvSpPr>
        <p:spPr bwMode="auto">
          <a:xfrm>
            <a:off x="5943600" y="32766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4">
            <a:extLst>
              <a:ext uri="{FF2B5EF4-FFF2-40B4-BE49-F238E27FC236}">
                <a16:creationId xmlns:a16="http://schemas.microsoft.com/office/drawing/2014/main" id="{C2133FA5-A7A7-FC56-ECD6-7362D4DDE0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descr="A diagram of a pitch plot&#10;&#10;Description automatically generated">
            <a:extLst>
              <a:ext uri="{FF2B5EF4-FFF2-40B4-BE49-F238E27FC236}">
                <a16:creationId xmlns:a16="http://schemas.microsoft.com/office/drawing/2014/main" id="{67B16425-28CB-C3BE-8C6A-1EBF24098A4B}"/>
              </a:ext>
            </a:extLst>
          </p:cNvPr>
          <p:cNvPicPr>
            <a:picLocks noChangeAspect="1"/>
          </p:cNvPicPr>
          <p:nvPr/>
        </p:nvPicPr>
        <p:blipFill rotWithShape="1">
          <a:blip r:embed="rId3">
            <a:extLst>
              <a:ext uri="{28A0092B-C50C-407E-A947-70E740481C1C}">
                <a14:useLocalDpi xmlns:a14="http://schemas.microsoft.com/office/drawing/2010/main" val="0"/>
              </a:ext>
            </a:extLst>
          </a:blip>
          <a:srcRect l="50520" t="8482" b="5324"/>
          <a:stretch/>
        </p:blipFill>
        <p:spPr>
          <a:xfrm>
            <a:off x="5046272" y="1049115"/>
            <a:ext cx="6874830" cy="5064569"/>
          </a:xfrm>
          <a:prstGeom prst="rect">
            <a:avLst/>
          </a:prstGeom>
        </p:spPr>
      </p:pic>
    </p:spTree>
    <p:extLst>
      <p:ext uri="{BB962C8B-B14F-4D97-AF65-F5344CB8AC3E}">
        <p14:creationId xmlns:p14="http://schemas.microsoft.com/office/powerpoint/2010/main" val="111728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8229-8046-133B-41A3-651C72E5107A}"/>
              </a:ext>
            </a:extLst>
          </p:cNvPr>
          <p:cNvSpPr>
            <a:spLocks noGrp="1"/>
          </p:cNvSpPr>
          <p:nvPr>
            <p:ph type="title"/>
          </p:nvPr>
        </p:nvSpPr>
        <p:spPr/>
        <p:txBody>
          <a:bodyPr/>
          <a:lstStyle/>
          <a:p>
            <a:r>
              <a:rPr lang="en-US"/>
              <a:t>Testing Loss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A0D6503-B4E7-4EA6-0897-DA3D154473BA}"/>
                  </a:ext>
                </a:extLst>
              </p:cNvPr>
              <p:cNvSpPr>
                <a:spLocks noGrp="1"/>
              </p:cNvSpPr>
              <p:nvPr>
                <p:ph idx="1"/>
              </p:nvPr>
            </p:nvSpPr>
            <p:spPr>
              <a:xfrm>
                <a:off x="838200" y="1825625"/>
                <a:ext cx="4819650" cy="4351338"/>
              </a:xfrm>
            </p:spPr>
            <p:txBody>
              <a:bodyPr/>
              <a:lstStyle/>
              <a:p>
                <a:r>
                  <a:rPr lang="en-GB"/>
                  <a:t>Testing loss: </a:t>
                </a:r>
                <a14:m>
                  <m:oMath xmlns:m="http://schemas.openxmlformats.org/officeDocument/2006/math">
                    <m:r>
                      <a:rPr lang="en-GB" i="1" smtClean="0">
                        <a:latin typeface="Cambria Math" panose="02040503050406030204" pitchFamily="18" charset="0"/>
                        <a:ea typeface="Cambria Math" panose="02040503050406030204" pitchFamily="18" charset="0"/>
                      </a:rPr>
                      <m:t>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14.5</m:t>
                    </m:r>
                  </m:oMath>
                </a14:m>
                <a:endParaRPr lang="en-GB"/>
              </a:p>
              <a:p>
                <a:endParaRPr lang="en-GB"/>
              </a:p>
              <a:p>
                <a:r>
                  <a:rPr lang="en-GB"/>
                  <a:t>Heavily Overfitting</a:t>
                </a:r>
              </a:p>
              <a:p>
                <a:endParaRPr lang="en-GB"/>
              </a:p>
              <a:p>
                <a:r>
                  <a:rPr lang="en-GB"/>
                  <a:t>Prediction very sporadic</a:t>
                </a:r>
              </a:p>
              <a:p>
                <a:endParaRPr lang="en-GB"/>
              </a:p>
              <a:p>
                <a:r>
                  <a:rPr lang="en-GB"/>
                  <a:t>Still changes for different inputs</a:t>
                </a:r>
              </a:p>
              <a:p>
                <a:endParaRPr lang="en-GB"/>
              </a:p>
              <a:p>
                <a:endParaRPr lang="en-GB"/>
              </a:p>
              <a:p>
                <a:endParaRPr lang="en-GB"/>
              </a:p>
              <a:p>
                <a:endParaRPr lang="en-GB"/>
              </a:p>
            </p:txBody>
          </p:sp>
        </mc:Choice>
        <mc:Fallback xmlns="">
          <p:sp>
            <p:nvSpPr>
              <p:cNvPr id="4" name="Content Placeholder 3">
                <a:extLst>
                  <a:ext uri="{FF2B5EF4-FFF2-40B4-BE49-F238E27FC236}">
                    <a16:creationId xmlns:a16="http://schemas.microsoft.com/office/drawing/2014/main" id="{DA0D6503-B4E7-4EA6-0897-DA3D154473BA}"/>
                  </a:ext>
                </a:extLst>
              </p:cNvPr>
              <p:cNvSpPr>
                <a:spLocks noGrp="1" noRot="1" noChangeAspect="1" noMove="1" noResize="1" noEditPoints="1" noAdjustHandles="1" noChangeArrowheads="1" noChangeShapeType="1" noTextEdit="1"/>
              </p:cNvSpPr>
              <p:nvPr>
                <p:ph idx="1"/>
              </p:nvPr>
            </p:nvSpPr>
            <p:spPr>
              <a:xfrm>
                <a:off x="838200" y="1825625"/>
                <a:ext cx="4819650" cy="4351338"/>
              </a:xfrm>
              <a:blipFill>
                <a:blip r:embed="rId2"/>
                <a:stretch>
                  <a:fillRect l="-2278" t="-2241"/>
                </a:stretch>
              </a:blipFill>
            </p:spPr>
            <p:txBody>
              <a:bodyPr/>
              <a:lstStyle/>
              <a:p>
                <a:r>
                  <a:rPr lang="en-US">
                    <a:noFill/>
                  </a:rPr>
                  <a:t> </a:t>
                </a:r>
              </a:p>
            </p:txBody>
          </p:sp>
        </mc:Fallback>
      </mc:AlternateContent>
      <p:sp>
        <p:nvSpPr>
          <p:cNvPr id="6" name="AutoShape 2">
            <a:extLst>
              <a:ext uri="{FF2B5EF4-FFF2-40B4-BE49-F238E27FC236}">
                <a16:creationId xmlns:a16="http://schemas.microsoft.com/office/drawing/2014/main" id="{DD6262E5-928C-96CE-CB0E-A2E8AED22F63}"/>
              </a:ext>
            </a:extLst>
          </p:cNvPr>
          <p:cNvSpPr>
            <a:spLocks noChangeAspect="1" noChangeArrowheads="1"/>
          </p:cNvSpPr>
          <p:nvPr/>
        </p:nvSpPr>
        <p:spPr bwMode="auto">
          <a:xfrm>
            <a:off x="5943600" y="32766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4">
            <a:extLst>
              <a:ext uri="{FF2B5EF4-FFF2-40B4-BE49-F238E27FC236}">
                <a16:creationId xmlns:a16="http://schemas.microsoft.com/office/drawing/2014/main" id="{C2133FA5-A7A7-FC56-ECD6-7362D4DDE0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descr="A diagram of a pitch plot&#10;&#10;Description automatically generated">
            <a:extLst>
              <a:ext uri="{FF2B5EF4-FFF2-40B4-BE49-F238E27FC236}">
                <a16:creationId xmlns:a16="http://schemas.microsoft.com/office/drawing/2014/main" id="{67B16425-28CB-C3BE-8C6A-1EBF24098A4B}"/>
              </a:ext>
            </a:extLst>
          </p:cNvPr>
          <p:cNvPicPr>
            <a:picLocks noChangeAspect="1"/>
          </p:cNvPicPr>
          <p:nvPr/>
        </p:nvPicPr>
        <p:blipFill rotWithShape="1">
          <a:blip r:embed="rId3">
            <a:extLst>
              <a:ext uri="{28A0092B-C50C-407E-A947-70E740481C1C}">
                <a14:useLocalDpi xmlns:a14="http://schemas.microsoft.com/office/drawing/2010/main" val="0"/>
              </a:ext>
            </a:extLst>
          </a:blip>
          <a:srcRect t="9690" r="49826" b="6491"/>
          <a:stretch/>
        </p:blipFill>
        <p:spPr>
          <a:xfrm>
            <a:off x="5006714" y="1205088"/>
            <a:ext cx="6727193" cy="4752623"/>
          </a:xfrm>
          <a:prstGeom prst="rect">
            <a:avLst/>
          </a:prstGeom>
        </p:spPr>
      </p:pic>
    </p:spTree>
    <p:extLst>
      <p:ext uri="{BB962C8B-B14F-4D97-AF65-F5344CB8AC3E}">
        <p14:creationId xmlns:p14="http://schemas.microsoft.com/office/powerpoint/2010/main" val="1305433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9EBC-0512-AE14-84BE-777362C15F37}"/>
              </a:ext>
            </a:extLst>
          </p:cNvPr>
          <p:cNvSpPr>
            <a:spLocks noGrp="1"/>
          </p:cNvSpPr>
          <p:nvPr>
            <p:ph type="title"/>
          </p:nvPr>
        </p:nvSpPr>
        <p:spPr/>
        <p:txBody>
          <a:bodyPr/>
          <a:lstStyle/>
          <a:p>
            <a:r>
              <a:rPr lang="en-US">
                <a:ea typeface="Calibri Light"/>
                <a:cs typeface="Calibri Light"/>
              </a:rPr>
              <a:t>Simplifying the Problem</a:t>
            </a:r>
            <a:endParaRPr lang="en-US"/>
          </a:p>
        </p:txBody>
      </p:sp>
      <p:sp>
        <p:nvSpPr>
          <p:cNvPr id="3" name="Content Placeholder 2">
            <a:extLst>
              <a:ext uri="{FF2B5EF4-FFF2-40B4-BE49-F238E27FC236}">
                <a16:creationId xmlns:a16="http://schemas.microsoft.com/office/drawing/2014/main" id="{6ED3CA39-1824-98F0-88DB-86CA5060E95D}"/>
              </a:ext>
            </a:extLst>
          </p:cNvPr>
          <p:cNvSpPr>
            <a:spLocks noGrp="1"/>
          </p:cNvSpPr>
          <p:nvPr>
            <p:ph idx="1"/>
          </p:nvPr>
        </p:nvSpPr>
        <p:spPr/>
        <p:txBody>
          <a:bodyPr vert="horz" lIns="91440" tIns="45720" rIns="91440" bIns="45720" rtlCol="0" anchor="t">
            <a:normAutofit/>
          </a:bodyPr>
          <a:lstStyle/>
          <a:p>
            <a:r>
              <a:rPr lang="en-US" dirty="0">
                <a:ea typeface="Calibri"/>
                <a:cs typeface="Calibri"/>
              </a:rPr>
              <a:t>Get the model to predict individual frames</a:t>
            </a:r>
          </a:p>
          <a:p>
            <a:endParaRPr lang="en-US" dirty="0">
              <a:ea typeface="Calibri"/>
              <a:cs typeface="Calibri"/>
            </a:endParaRPr>
          </a:p>
          <a:p>
            <a:r>
              <a:rPr lang="en-US" dirty="0">
                <a:ea typeface="Calibri"/>
                <a:cs typeface="Calibri"/>
              </a:rPr>
              <a:t>Changed to a regular Neural Network</a:t>
            </a:r>
          </a:p>
        </p:txBody>
      </p:sp>
    </p:spTree>
    <p:extLst>
      <p:ext uri="{BB962C8B-B14F-4D97-AF65-F5344CB8AC3E}">
        <p14:creationId xmlns:p14="http://schemas.microsoft.com/office/powerpoint/2010/main" val="1109101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9EBC-0512-AE14-84BE-777362C15F37}"/>
              </a:ext>
            </a:extLst>
          </p:cNvPr>
          <p:cNvSpPr>
            <a:spLocks noGrp="1"/>
          </p:cNvSpPr>
          <p:nvPr>
            <p:ph type="title"/>
          </p:nvPr>
        </p:nvSpPr>
        <p:spPr/>
        <p:txBody>
          <a:bodyPr/>
          <a:lstStyle/>
          <a:p>
            <a:r>
              <a:rPr lang="en-US" dirty="0">
                <a:ea typeface="Calibri Light"/>
                <a:cs typeface="Calibri Light"/>
              </a:rPr>
              <a:t>Simplifying the Problem to Frames</a:t>
            </a:r>
            <a:endParaRPr lang="en-US" dirty="0"/>
          </a:p>
        </p:txBody>
      </p:sp>
      <p:sp>
        <p:nvSpPr>
          <p:cNvPr id="3" name="Content Placeholder 2">
            <a:extLst>
              <a:ext uri="{FF2B5EF4-FFF2-40B4-BE49-F238E27FC236}">
                <a16:creationId xmlns:a16="http://schemas.microsoft.com/office/drawing/2014/main" id="{6ED3CA39-1824-98F0-88DB-86CA5060E95D}"/>
              </a:ext>
            </a:extLst>
          </p:cNvPr>
          <p:cNvSpPr>
            <a:spLocks noGrp="1"/>
          </p:cNvSpPr>
          <p:nvPr>
            <p:ph idx="1"/>
          </p:nvPr>
        </p:nvSpPr>
        <p:spPr/>
        <p:txBody>
          <a:bodyPr vert="horz" lIns="91440" tIns="45720" rIns="91440" bIns="45720" rtlCol="0" anchor="t">
            <a:normAutofit/>
          </a:bodyPr>
          <a:lstStyle/>
          <a:p>
            <a:pPr marL="0" indent="0">
              <a:buNone/>
            </a:pPr>
            <a:endParaRPr lang="en-US" dirty="0">
              <a:ea typeface="Calibri"/>
              <a:cs typeface="Calibri"/>
            </a:endParaRPr>
          </a:p>
          <a:p>
            <a:r>
              <a:rPr lang="en-US" dirty="0">
                <a:ea typeface="Calibri"/>
                <a:cs typeface="Calibri"/>
              </a:rPr>
              <a:t>Loss </a:t>
            </a:r>
          </a:p>
        </p:txBody>
      </p:sp>
      <p:pic>
        <p:nvPicPr>
          <p:cNvPr id="6" name="Picture 5" descr="A graph of loss and loss&#10;&#10;Description automatically generated">
            <a:extLst>
              <a:ext uri="{FF2B5EF4-FFF2-40B4-BE49-F238E27FC236}">
                <a16:creationId xmlns:a16="http://schemas.microsoft.com/office/drawing/2014/main" id="{E929AAF4-91B0-738C-8598-6EC114CBF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32" y="1477671"/>
            <a:ext cx="11386735" cy="4512258"/>
          </a:xfrm>
          <a:prstGeom prst="rect">
            <a:avLst/>
          </a:prstGeom>
        </p:spPr>
      </p:pic>
    </p:spTree>
    <p:extLst>
      <p:ext uri="{BB962C8B-B14F-4D97-AF65-F5344CB8AC3E}">
        <p14:creationId xmlns:p14="http://schemas.microsoft.com/office/powerpoint/2010/main" val="3865597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9EBC-0512-AE14-84BE-777362C15F37}"/>
              </a:ext>
            </a:extLst>
          </p:cNvPr>
          <p:cNvSpPr>
            <a:spLocks noGrp="1"/>
          </p:cNvSpPr>
          <p:nvPr>
            <p:ph type="title"/>
          </p:nvPr>
        </p:nvSpPr>
        <p:spPr/>
        <p:txBody>
          <a:bodyPr/>
          <a:lstStyle/>
          <a:p>
            <a:r>
              <a:rPr lang="en-US" dirty="0"/>
              <a:t>Unseen Frames Pitch Plots</a:t>
            </a:r>
          </a:p>
        </p:txBody>
      </p:sp>
      <p:pic>
        <p:nvPicPr>
          <p:cNvPr id="6" name="Picture 5">
            <a:extLst>
              <a:ext uri="{FF2B5EF4-FFF2-40B4-BE49-F238E27FC236}">
                <a16:creationId xmlns:a16="http://schemas.microsoft.com/office/drawing/2014/main" id="{29E142E5-5DCB-3966-CC16-52E2F6DFC344}"/>
              </a:ext>
            </a:extLst>
          </p:cNvPr>
          <p:cNvPicPr>
            <a:picLocks noChangeAspect="1"/>
          </p:cNvPicPr>
          <p:nvPr/>
        </p:nvPicPr>
        <p:blipFill>
          <a:blip r:embed="rId2"/>
          <a:stretch>
            <a:fillRect/>
          </a:stretch>
        </p:blipFill>
        <p:spPr>
          <a:xfrm>
            <a:off x="5287331" y="1310283"/>
            <a:ext cx="5667177" cy="529381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11DC3F4-32C0-9CC8-1592-E142AC5725C0}"/>
                  </a:ext>
                </a:extLst>
              </p:cNvPr>
              <p:cNvSpPr txBox="1"/>
              <p:nvPr/>
            </p:nvSpPr>
            <p:spPr>
              <a:xfrm>
                <a:off x="-268940" y="2251125"/>
                <a:ext cx="6096000" cy="769441"/>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4400" i="1" smtClean="0">
                              <a:latin typeface="Cambria Math" panose="02040503050406030204" pitchFamily="18" charset="0"/>
                              <a:ea typeface="Cambria Math" panose="02040503050406030204" pitchFamily="18" charset="0"/>
                            </a:rPr>
                          </m:ctrlPr>
                        </m:sSubPr>
                        <m:e>
                          <m:r>
                            <a:rPr lang="en-GB" sz="4400" i="1">
                              <a:latin typeface="Cambria Math" panose="02040503050406030204" pitchFamily="18" charset="0"/>
                              <a:ea typeface="Cambria Math" panose="02040503050406030204" pitchFamily="18" charset="0"/>
                            </a:rPr>
                            <m:t>ℒ</m:t>
                          </m:r>
                        </m:e>
                        <m:sub>
                          <m:r>
                            <a:rPr lang="en-GB" sz="4400" b="0" i="1" smtClean="0">
                              <a:latin typeface="Cambria Math" panose="02040503050406030204" pitchFamily="18" charset="0"/>
                              <a:ea typeface="Cambria Math" panose="02040503050406030204" pitchFamily="18" charset="0"/>
                            </a:rPr>
                            <m:t>𝑡𝑒𝑠𝑡</m:t>
                          </m:r>
                        </m:sub>
                      </m:sSub>
                      <m:r>
                        <a:rPr lang="en-GB" sz="4400" b="0" i="1" smtClean="0">
                          <a:latin typeface="Cambria Math" panose="02040503050406030204" pitchFamily="18" charset="0"/>
                          <a:ea typeface="Cambria Math" panose="02040503050406030204" pitchFamily="18" charset="0"/>
                        </a:rPr>
                        <m:t> ≈14.2</m:t>
                      </m:r>
                    </m:oMath>
                  </m:oMathPara>
                </a14:m>
                <a:endParaRPr lang="en-GB" sz="1800" b="0" dirty="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F11DC3F4-32C0-9CC8-1592-E142AC5725C0}"/>
                  </a:ext>
                </a:extLst>
              </p:cNvPr>
              <p:cNvSpPr txBox="1">
                <a:spLocks noRot="1" noChangeAspect="1" noMove="1" noResize="1" noEditPoints="1" noAdjustHandles="1" noChangeArrowheads="1" noChangeShapeType="1" noTextEdit="1"/>
              </p:cNvSpPr>
              <p:nvPr/>
            </p:nvSpPr>
            <p:spPr>
              <a:xfrm>
                <a:off x="-268940" y="2251125"/>
                <a:ext cx="6096000" cy="769441"/>
              </a:xfrm>
              <a:prstGeom prst="rect">
                <a:avLst/>
              </a:prstGeom>
              <a:blipFill>
                <a:blip r:embed="rId3"/>
                <a:stretch>
                  <a:fillRect t="-1639" b="-26230"/>
                </a:stretch>
              </a:blipFill>
            </p:spPr>
            <p:txBody>
              <a:bodyPr/>
              <a:lstStyle/>
              <a:p>
                <a:r>
                  <a:rPr lang="en-GB">
                    <a:noFill/>
                  </a:rPr>
                  <a:t> </a:t>
                </a:r>
              </a:p>
            </p:txBody>
          </p:sp>
        </mc:Fallback>
      </mc:AlternateContent>
    </p:spTree>
    <p:extLst>
      <p:ext uri="{BB962C8B-B14F-4D97-AF65-F5344CB8AC3E}">
        <p14:creationId xmlns:p14="http://schemas.microsoft.com/office/powerpoint/2010/main" val="2832832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17E6-DD4E-B529-FD48-2A579B1064BB}"/>
              </a:ext>
            </a:extLst>
          </p:cNvPr>
          <p:cNvSpPr>
            <a:spLocks noGrp="1"/>
          </p:cNvSpPr>
          <p:nvPr>
            <p:ph type="title"/>
          </p:nvPr>
        </p:nvSpPr>
        <p:spPr/>
        <p:txBody>
          <a:bodyPr/>
          <a:lstStyle/>
          <a:p>
            <a:r>
              <a:rPr lang="en-US" dirty="0">
                <a:cs typeface="Calibri Light"/>
              </a:rPr>
              <a:t>Convolutional Neural Network</a:t>
            </a:r>
            <a:endParaRPr lang="en-US" dirty="0"/>
          </a:p>
        </p:txBody>
      </p:sp>
      <p:sp>
        <p:nvSpPr>
          <p:cNvPr id="3" name="Content Placeholder 2">
            <a:extLst>
              <a:ext uri="{FF2B5EF4-FFF2-40B4-BE49-F238E27FC236}">
                <a16:creationId xmlns:a16="http://schemas.microsoft.com/office/drawing/2014/main" id="{05D02BF0-5753-ED14-6E19-9148D700B9B7}"/>
              </a:ext>
            </a:extLst>
          </p:cNvPr>
          <p:cNvSpPr>
            <a:spLocks noGrp="1"/>
          </p:cNvSpPr>
          <p:nvPr>
            <p:ph idx="1"/>
          </p:nvPr>
        </p:nvSpPr>
        <p:spPr/>
        <p:txBody>
          <a:bodyPr vert="horz" lIns="91440" tIns="45720" rIns="91440" bIns="45720" rtlCol="0" anchor="t">
            <a:normAutofit/>
          </a:bodyPr>
          <a:lstStyle/>
          <a:p>
            <a:pPr>
              <a:buFont typeface="Calibri" panose="020B0604020202020204" pitchFamily="34" charset="0"/>
              <a:buChar char="-"/>
            </a:pPr>
            <a:r>
              <a:rPr lang="en-US" dirty="0">
                <a:cs typeface="Calibri" panose="020F0502020204030204"/>
              </a:rPr>
              <a:t>Solve input inconsistencies</a:t>
            </a:r>
          </a:p>
          <a:p>
            <a:pPr marL="0" indent="0">
              <a:buNone/>
            </a:pPr>
            <a:endParaRPr lang="en-US" dirty="0">
              <a:cs typeface="Calibri" panose="020F0502020204030204"/>
            </a:endParaRPr>
          </a:p>
          <a:p>
            <a:pPr>
              <a:buFont typeface="Calibri" panose="020B0604020202020204" pitchFamily="34" charset="0"/>
              <a:buChar char="-"/>
            </a:pPr>
            <a:r>
              <a:rPr lang="en-US" dirty="0">
                <a:cs typeface="Calibri" panose="020F0502020204030204"/>
              </a:rPr>
              <a:t>Convolutional layer for input</a:t>
            </a:r>
          </a:p>
          <a:p>
            <a:pPr marL="0" indent="0">
              <a:buNone/>
            </a:pPr>
            <a:endParaRPr lang="en-US" dirty="0">
              <a:cs typeface="Calibri" panose="020F0502020204030204"/>
            </a:endParaRPr>
          </a:p>
        </p:txBody>
      </p:sp>
      <p:pic>
        <p:nvPicPr>
          <p:cNvPr id="4" name="Content Placeholder 3">
            <a:extLst>
              <a:ext uri="{FF2B5EF4-FFF2-40B4-BE49-F238E27FC236}">
                <a16:creationId xmlns:a16="http://schemas.microsoft.com/office/drawing/2014/main" id="{E2A388DF-D553-F4A7-099C-24C97D1F3EB4}"/>
              </a:ext>
            </a:extLst>
          </p:cNvPr>
          <p:cNvPicPr>
            <a:picLocks noChangeAspect="1"/>
          </p:cNvPicPr>
          <p:nvPr/>
        </p:nvPicPr>
        <p:blipFill rotWithShape="1">
          <a:blip r:embed="rId2">
            <a:extLst>
              <a:ext uri="{28A0092B-C50C-407E-A947-70E740481C1C}">
                <a14:useLocalDpi xmlns:a14="http://schemas.microsoft.com/office/drawing/2010/main" val="0"/>
              </a:ext>
            </a:extLst>
          </a:blip>
          <a:srcRect l="6584" t="47272" r="6383"/>
          <a:stretch/>
        </p:blipFill>
        <p:spPr>
          <a:xfrm>
            <a:off x="1401288" y="4877548"/>
            <a:ext cx="9167751" cy="61311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4BD4E7-1629-5D0D-58B6-6B9FC68BA5B2}"/>
                  </a:ext>
                </a:extLst>
              </p:cNvPr>
              <p:cNvSpPr txBox="1">
                <a:spLocks/>
              </p:cNvSpPr>
              <p:nvPr/>
            </p:nvSpPr>
            <p:spPr>
              <a:xfrm>
                <a:off x="1626918" y="4046269"/>
                <a:ext cx="5973318" cy="4469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2800" i="1" smtClean="0">
                              <a:latin typeface="Cambria Math" panose="02040503050406030204" pitchFamily="18" charset="0"/>
                            </a:rPr>
                          </m:ctrlPr>
                        </m:sSupPr>
                        <m:e>
                          <m:r>
                            <a:rPr lang="en-GB" sz="2800" b="0" i="1" smtClean="0">
                              <a:latin typeface="Cambria Math" panose="02040503050406030204" pitchFamily="18" charset="0"/>
                            </a:rPr>
                            <m:t>𝐼</m:t>
                          </m:r>
                        </m:e>
                        <m:sup>
                          <m:r>
                            <a:rPr lang="en-GB" sz="2800" b="0" i="1" smtClean="0">
                              <a:latin typeface="Cambria Math" panose="02040503050406030204" pitchFamily="18" charset="0"/>
                            </a:rPr>
                            <m:t>68</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rPr>
                            <m:t>105</m:t>
                          </m:r>
                        </m:sup>
                      </m:sSup>
                    </m:oMath>
                  </m:oMathPara>
                </a14:m>
                <a:endParaRPr lang="en-GB" sz="2800" dirty="0">
                  <a:latin typeface="+mj-lt"/>
                </a:endParaRPr>
              </a:p>
            </p:txBody>
          </p:sp>
        </mc:Choice>
        <mc:Fallback xmlns="">
          <p:sp>
            <p:nvSpPr>
              <p:cNvPr id="5" name="TextBox 4">
                <a:extLst>
                  <a:ext uri="{FF2B5EF4-FFF2-40B4-BE49-F238E27FC236}">
                    <a16:creationId xmlns:a16="http://schemas.microsoft.com/office/drawing/2014/main" id="{444BD4E7-1629-5D0D-58B6-6B9FC68BA5B2}"/>
                  </a:ext>
                </a:extLst>
              </p:cNvPr>
              <p:cNvSpPr txBox="1">
                <a:spLocks noRot="1" noChangeAspect="1" noMove="1" noResize="1" noEditPoints="1" noAdjustHandles="1" noChangeArrowheads="1" noChangeShapeType="1" noTextEdit="1"/>
              </p:cNvSpPr>
              <p:nvPr/>
            </p:nvSpPr>
            <p:spPr>
              <a:xfrm>
                <a:off x="1626918" y="4046269"/>
                <a:ext cx="5973318" cy="446982"/>
              </a:xfrm>
              <a:prstGeom prst="rect">
                <a:avLst/>
              </a:prstGeom>
              <a:blipFill>
                <a:blip r:embed="rId3"/>
                <a:stretch>
                  <a:fillRect b="-833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71CF8037-3051-FD85-2510-C190A9CEA68D}"/>
              </a:ext>
            </a:extLst>
          </p:cNvPr>
          <p:cNvSpPr txBox="1">
            <a:spLocks/>
          </p:cNvSpPr>
          <p:nvPr/>
        </p:nvSpPr>
        <p:spPr>
          <a:xfrm>
            <a:off x="1401288" y="3932917"/>
            <a:ext cx="2933205" cy="584775"/>
          </a:xfrm>
          <a:prstGeom prst="rect">
            <a:avLst/>
          </a:prstGeom>
          <a:noFill/>
        </p:spPr>
        <p:txBody>
          <a:bodyPr wrap="square" rtlCol="0">
            <a:spAutoFit/>
          </a:bodyPr>
          <a:lstStyle/>
          <a:p>
            <a:r>
              <a:rPr lang="en-GB" sz="2800" dirty="0">
                <a:latin typeface="Times New Roman" panose="02020603050405020304" pitchFamily="18" charset="0"/>
                <a:cs typeface="Times New Roman" panose="02020603050405020304" pitchFamily="18" charset="0"/>
              </a:rPr>
              <a:t>Input Vector</a:t>
            </a:r>
            <a:r>
              <a:rPr lang="en-GB"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0633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3984-053A-B497-A4C5-1C1738EC7075}"/>
              </a:ext>
            </a:extLst>
          </p:cNvPr>
          <p:cNvSpPr>
            <a:spLocks noGrp="1"/>
          </p:cNvSpPr>
          <p:nvPr>
            <p:ph type="title"/>
          </p:nvPr>
        </p:nvSpPr>
        <p:spPr/>
        <p:txBody>
          <a:bodyPr/>
          <a:lstStyle/>
          <a:p>
            <a:r>
              <a:rPr lang="en-GB"/>
              <a:t>Project Goals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435AEA-C0AB-B944-96C0-CA359CEF5B89}"/>
                  </a:ext>
                </a:extLst>
              </p:cNvPr>
              <p:cNvSpPr>
                <a:spLocks noGrp="1"/>
              </p:cNvSpPr>
              <p:nvPr>
                <p:ph idx="1"/>
              </p:nvPr>
            </p:nvSpPr>
            <p:spPr/>
            <p:txBody>
              <a:bodyPr vert="horz" lIns="91440" tIns="45720" rIns="91440" bIns="45720" rtlCol="0" anchor="t">
                <a:normAutofit/>
              </a:bodyPr>
              <a:lstStyle/>
              <a:p>
                <a:r>
                  <a:rPr lang="en-GB" sz="2400" dirty="0"/>
                  <a:t>Build a Neural Network to model a football team’s defence (‘park-the-</a:t>
                </a:r>
                <a:r>
                  <a:rPr lang="en-GB" sz="2400" dirty="0" err="1"/>
                  <a:t>bus’</a:t>
                </a:r>
                <a:r>
                  <a:rPr lang="en-GB" sz="2400" dirty="0"/>
                  <a:t>)</a:t>
                </a:r>
              </a:p>
              <a:p>
                <a:endParaRPr lang="en-GB" sz="2400" dirty="0"/>
              </a:p>
              <a:p>
                <a:r>
                  <a:rPr lang="en-GB" sz="2400" dirty="0"/>
                  <a:t>Use short sequences </a:t>
                </a:r>
              </a:p>
              <a:p>
                <a:pPr marL="0" indent="0">
                  <a:buNone/>
                </a:pPr>
                <a:endParaRPr lang="en-GB" sz="2400" dirty="0">
                  <a:ea typeface="Calibri" panose="020F0502020204030204"/>
                  <a:cs typeface="Calibri" panose="020F0502020204030204"/>
                </a:endParaRPr>
              </a:p>
              <a:p>
                <a:r>
                  <a:rPr lang="en-GB" sz="2400" dirty="0"/>
                  <a:t>Input attacking team and ball’s coordinates </a:t>
                </a:r>
                <a:endParaRPr lang="en-GB" sz="2400" dirty="0">
                  <a:ea typeface="Calibri"/>
                  <a:cs typeface="Calibri"/>
                </a:endParaRPr>
              </a:p>
              <a:p>
                <a:endParaRPr lang="en-GB" sz="2400" dirty="0"/>
              </a:p>
              <a:p>
                <a:r>
                  <a:rPr lang="en-GB" sz="2400" dirty="0"/>
                  <a:t>Return defending team’s coordinates to a satisfactory level ( </a:t>
                </a:r>
                <a14:m>
                  <m:oMath xmlns:m="http://schemas.openxmlformats.org/officeDocument/2006/math">
                    <m:r>
                      <a:rPr lang="en-GB" sz="2400" i="1" smtClean="0">
                        <a:latin typeface="Cambria Math" panose="02040503050406030204" pitchFamily="18" charset="0"/>
                        <a:ea typeface="Cambria Math" panose="02040503050406030204" pitchFamily="18" charset="0"/>
                      </a:rPr>
                      <m:t>ℒ</m:t>
                    </m:r>
                    <m:r>
                      <a:rPr lang="en-GB" sz="2400" b="0" i="1" smtClean="0">
                        <a:latin typeface="Cambria Math" panose="02040503050406030204" pitchFamily="18" charset="0"/>
                        <a:ea typeface="Cambria Math" panose="02040503050406030204" pitchFamily="18" charset="0"/>
                      </a:rPr>
                      <m:t> ≈10.5 )</m:t>
                    </m:r>
                  </m:oMath>
                </a14:m>
                <a:endParaRPr lang="en-GB" sz="2400" dirty="0">
                  <a:ea typeface="Calibri"/>
                  <a:cs typeface="Calibri"/>
                </a:endParaRPr>
              </a:p>
              <a:p>
                <a:endParaRPr lang="en-GB" sz="2400" dirty="0"/>
              </a:p>
              <a:p>
                <a:endParaRPr lang="en-GB" dirty="0"/>
              </a:p>
              <a:p>
                <a:endParaRPr lang="en-GB" dirty="0"/>
              </a:p>
            </p:txBody>
          </p:sp>
        </mc:Choice>
        <mc:Fallback xmlns="">
          <p:sp>
            <p:nvSpPr>
              <p:cNvPr id="3" name="Content Placeholder 2">
                <a:extLst>
                  <a:ext uri="{FF2B5EF4-FFF2-40B4-BE49-F238E27FC236}">
                    <a16:creationId xmlns:a16="http://schemas.microsoft.com/office/drawing/2014/main" id="{31435AEA-C0AB-B944-96C0-CA359CEF5B89}"/>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en-US">
                    <a:noFill/>
                  </a:rPr>
                  <a:t> </a:t>
                </a:r>
              </a:p>
            </p:txBody>
          </p:sp>
        </mc:Fallback>
      </mc:AlternateContent>
    </p:spTree>
    <p:extLst>
      <p:ext uri="{BB962C8B-B14F-4D97-AF65-F5344CB8AC3E}">
        <p14:creationId xmlns:p14="http://schemas.microsoft.com/office/powerpoint/2010/main" val="3782814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AE2AF-B198-7286-EFDC-2AF1109E6A2A}"/>
              </a:ext>
            </a:extLst>
          </p:cNvPr>
          <p:cNvSpPr>
            <a:spLocks noGrp="1"/>
          </p:cNvSpPr>
          <p:nvPr>
            <p:ph type="title"/>
          </p:nvPr>
        </p:nvSpPr>
        <p:spPr/>
        <p:txBody>
          <a:bodyPr/>
          <a:lstStyle/>
          <a:p>
            <a:r>
              <a:rPr lang="en-US" dirty="0">
                <a:cs typeface="Calibri Light"/>
              </a:rPr>
              <a:t>Singular Frames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FC66EA-CD31-7247-9311-47A383A370E2}"/>
                  </a:ext>
                </a:extLst>
              </p:cNvPr>
              <p:cNvSpPr>
                <a:spLocks noGrp="1"/>
              </p:cNvSpPr>
              <p:nvPr>
                <p:ph idx="1"/>
              </p:nvPr>
            </p:nvSpPr>
            <p:spPr>
              <a:xfrm>
                <a:off x="305752" y="2141536"/>
                <a:ext cx="4453218" cy="4351338"/>
              </a:xfrm>
            </p:spPr>
            <p:txBody>
              <a:bodyPr vert="horz" lIns="91440" tIns="45720" rIns="91440" bIns="45720" rtlCol="0" anchor="t">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ea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ℒ</m:t>
                          </m:r>
                        </m:e>
                        <m:sub>
                          <m:r>
                            <a:rPr lang="en-GB" sz="3600" b="0" i="1" smtClean="0">
                              <a:latin typeface="Cambria Math" panose="02040503050406030204" pitchFamily="18" charset="0"/>
                              <a:ea typeface="Cambria Math" panose="02040503050406030204" pitchFamily="18" charset="0"/>
                            </a:rPr>
                            <m:t>𝑡𝑒𝑠𝑡</m:t>
                          </m:r>
                        </m:sub>
                      </m:sSub>
                      <m:r>
                        <a:rPr lang="en-GB" sz="3600" b="0" i="1" smtClean="0">
                          <a:latin typeface="Cambria Math" panose="02040503050406030204" pitchFamily="18" charset="0"/>
                          <a:ea typeface="Cambria Math" panose="02040503050406030204" pitchFamily="18" charset="0"/>
                        </a:rPr>
                        <m:t> ≈11.3</m:t>
                      </m:r>
                    </m:oMath>
                  </m:oMathPara>
                </a14:m>
                <a:endParaRPr lang="en-GB" sz="3600" b="0" dirty="0">
                  <a:ea typeface="Cambria Math" panose="02040503050406030204" pitchFamily="18" charset="0"/>
                </a:endParaRPr>
              </a:p>
              <a:p>
                <a:pPr marL="0" indent="0">
                  <a:buNone/>
                </a:pPr>
                <a:endParaRPr lang="en-US" dirty="0">
                  <a:cs typeface="Calibri"/>
                </a:endParaRPr>
              </a:p>
              <a:p>
                <a:pPr marL="0" indent="0">
                  <a:buNone/>
                </a:pPr>
                <a:endParaRPr lang="en-US" dirty="0">
                  <a:cs typeface="Calibri"/>
                </a:endParaRPr>
              </a:p>
              <a:p>
                <a:pPr marL="0" indent="0">
                  <a:buNone/>
                </a:pPr>
                <a:r>
                  <a:rPr lang="en-US" dirty="0">
                    <a:cs typeface="Calibri"/>
                  </a:rPr>
                  <a:t>	</a:t>
                </a:r>
              </a:p>
            </p:txBody>
          </p:sp>
        </mc:Choice>
        <mc:Fallback xmlns="">
          <p:sp>
            <p:nvSpPr>
              <p:cNvPr id="3" name="Content Placeholder 2">
                <a:extLst>
                  <a:ext uri="{FF2B5EF4-FFF2-40B4-BE49-F238E27FC236}">
                    <a16:creationId xmlns:a16="http://schemas.microsoft.com/office/drawing/2014/main" id="{B5FC66EA-CD31-7247-9311-47A383A370E2}"/>
                  </a:ext>
                </a:extLst>
              </p:cNvPr>
              <p:cNvSpPr>
                <a:spLocks noGrp="1" noRot="1" noChangeAspect="1" noMove="1" noResize="1" noEditPoints="1" noAdjustHandles="1" noChangeArrowheads="1" noChangeShapeType="1" noTextEdit="1"/>
              </p:cNvSpPr>
              <p:nvPr>
                <p:ph idx="1"/>
              </p:nvPr>
            </p:nvSpPr>
            <p:spPr>
              <a:xfrm>
                <a:off x="305752" y="2141536"/>
                <a:ext cx="4453218" cy="4351338"/>
              </a:xfrm>
              <a:blipFill>
                <a:blip r:embed="rId2"/>
                <a:stretch>
                  <a:fillRect t="-1163"/>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252CAAE8-FCA7-3F7D-1C5E-2AA11DABF03A}"/>
              </a:ext>
            </a:extLst>
          </p:cNvPr>
          <p:cNvSpPr txBox="1"/>
          <p:nvPr/>
        </p:nvSpPr>
        <p:spPr>
          <a:xfrm>
            <a:off x="5699881" y="1844524"/>
            <a:ext cx="511023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u="sng" dirty="0">
                <a:cs typeface="Calibri"/>
              </a:rPr>
              <a:t>New method</a:t>
            </a:r>
          </a:p>
          <a:p>
            <a:endParaRPr lang="en-US" dirty="0">
              <a:cs typeface="Calibri"/>
            </a:endParaRPr>
          </a:p>
          <a:p>
            <a:endParaRPr lang="en-US" dirty="0">
              <a:cs typeface="Calibri"/>
            </a:endParaRPr>
          </a:p>
          <a:p>
            <a:r>
              <a:rPr lang="en-US" sz="2800" dirty="0">
                <a:cs typeface="Calibri"/>
              </a:rPr>
              <a:t>Log Loss:</a:t>
            </a:r>
          </a:p>
          <a:p>
            <a:r>
              <a:rPr lang="en-US" sz="2800" dirty="0">
                <a:cs typeface="Calibri"/>
              </a:rPr>
              <a:t>Avg error:</a:t>
            </a:r>
          </a:p>
        </p:txBody>
      </p:sp>
      <p:pic>
        <p:nvPicPr>
          <p:cNvPr id="5" name="Picture 4" descr="A graph of a line graph&#10;&#10;Description automatically generated">
            <a:extLst>
              <a:ext uri="{FF2B5EF4-FFF2-40B4-BE49-F238E27FC236}">
                <a16:creationId xmlns:a16="http://schemas.microsoft.com/office/drawing/2014/main" id="{7D12D823-7E8D-6F6C-8D06-047A36FFB095}"/>
              </a:ext>
            </a:extLst>
          </p:cNvPr>
          <p:cNvPicPr>
            <a:picLocks noChangeAspect="1"/>
          </p:cNvPicPr>
          <p:nvPr/>
        </p:nvPicPr>
        <p:blipFill>
          <a:blip r:embed="rId3"/>
          <a:stretch>
            <a:fillRect/>
          </a:stretch>
        </p:blipFill>
        <p:spPr>
          <a:xfrm>
            <a:off x="4758970" y="874782"/>
            <a:ext cx="6799062" cy="5108435"/>
          </a:xfrm>
          <a:prstGeom prst="rect">
            <a:avLst/>
          </a:prstGeom>
        </p:spPr>
      </p:pic>
    </p:spTree>
    <p:extLst>
      <p:ext uri="{BB962C8B-B14F-4D97-AF65-F5344CB8AC3E}">
        <p14:creationId xmlns:p14="http://schemas.microsoft.com/office/powerpoint/2010/main" val="921123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AE2AF-B198-7286-EFDC-2AF1109E6A2A}"/>
              </a:ext>
            </a:extLst>
          </p:cNvPr>
          <p:cNvSpPr>
            <a:spLocks noGrp="1"/>
          </p:cNvSpPr>
          <p:nvPr>
            <p:ph type="title"/>
          </p:nvPr>
        </p:nvSpPr>
        <p:spPr/>
        <p:txBody>
          <a:bodyPr/>
          <a:lstStyle/>
          <a:p>
            <a:r>
              <a:rPr lang="en-US" dirty="0"/>
              <a:t>Unseen Frames Pitch Plots</a:t>
            </a:r>
          </a:p>
        </p:txBody>
      </p:sp>
      <p:sp>
        <p:nvSpPr>
          <p:cNvPr id="4" name="TextBox 3">
            <a:extLst>
              <a:ext uri="{FF2B5EF4-FFF2-40B4-BE49-F238E27FC236}">
                <a16:creationId xmlns:a16="http://schemas.microsoft.com/office/drawing/2014/main" id="{252CAAE8-FCA7-3F7D-1C5E-2AA11DABF03A}"/>
              </a:ext>
            </a:extLst>
          </p:cNvPr>
          <p:cNvSpPr txBox="1"/>
          <p:nvPr/>
        </p:nvSpPr>
        <p:spPr>
          <a:xfrm>
            <a:off x="5699881" y="1844524"/>
            <a:ext cx="5110238"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u="sng">
                <a:cs typeface="Calibri"/>
              </a:rPr>
              <a:t>New method</a:t>
            </a:r>
          </a:p>
          <a:p>
            <a:endParaRPr lang="en-US">
              <a:cs typeface="Calibri"/>
            </a:endParaRPr>
          </a:p>
          <a:p>
            <a:endParaRPr lang="en-US">
              <a:cs typeface="Calibri"/>
            </a:endParaRPr>
          </a:p>
          <a:p>
            <a:endParaRPr lang="en-US" sz="2800">
              <a:cs typeface="Calibri"/>
            </a:endParaRPr>
          </a:p>
        </p:txBody>
      </p:sp>
      <p:pic>
        <p:nvPicPr>
          <p:cNvPr id="6" name="Picture 5" descr="A green field with red and blue circles and numbers&#10;&#10;Description automatically generated">
            <a:extLst>
              <a:ext uri="{FF2B5EF4-FFF2-40B4-BE49-F238E27FC236}">
                <a16:creationId xmlns:a16="http://schemas.microsoft.com/office/drawing/2014/main" id="{507FFBF2-B961-FDE7-6DFE-DD78F40C331C}"/>
              </a:ext>
            </a:extLst>
          </p:cNvPr>
          <p:cNvPicPr>
            <a:picLocks noChangeAspect="1"/>
          </p:cNvPicPr>
          <p:nvPr/>
        </p:nvPicPr>
        <p:blipFill>
          <a:blip r:embed="rId2"/>
          <a:stretch>
            <a:fillRect/>
          </a:stretch>
        </p:blipFill>
        <p:spPr>
          <a:xfrm>
            <a:off x="3050927" y="1375288"/>
            <a:ext cx="6418852" cy="5251788"/>
          </a:xfrm>
          <a:prstGeom prst="rect">
            <a:avLst/>
          </a:prstGeom>
        </p:spPr>
      </p:pic>
    </p:spTree>
    <p:extLst>
      <p:ext uri="{BB962C8B-B14F-4D97-AF65-F5344CB8AC3E}">
        <p14:creationId xmlns:p14="http://schemas.microsoft.com/office/powerpoint/2010/main" val="545006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AE2AF-B198-7286-EFDC-2AF1109E6A2A}"/>
              </a:ext>
            </a:extLst>
          </p:cNvPr>
          <p:cNvSpPr>
            <a:spLocks noGrp="1"/>
          </p:cNvSpPr>
          <p:nvPr>
            <p:ph type="title"/>
          </p:nvPr>
        </p:nvSpPr>
        <p:spPr/>
        <p:txBody>
          <a:bodyPr/>
          <a:lstStyle/>
          <a:p>
            <a:r>
              <a:rPr lang="en-US" dirty="0"/>
              <a:t>Unseen Frames Pitch Plots</a:t>
            </a:r>
          </a:p>
        </p:txBody>
      </p:sp>
      <p:sp>
        <p:nvSpPr>
          <p:cNvPr id="4" name="TextBox 3">
            <a:extLst>
              <a:ext uri="{FF2B5EF4-FFF2-40B4-BE49-F238E27FC236}">
                <a16:creationId xmlns:a16="http://schemas.microsoft.com/office/drawing/2014/main" id="{252CAAE8-FCA7-3F7D-1C5E-2AA11DABF03A}"/>
              </a:ext>
            </a:extLst>
          </p:cNvPr>
          <p:cNvSpPr txBox="1"/>
          <p:nvPr/>
        </p:nvSpPr>
        <p:spPr>
          <a:xfrm>
            <a:off x="5699881" y="1844524"/>
            <a:ext cx="5110238"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u="sng">
                <a:cs typeface="Calibri"/>
              </a:rPr>
              <a:t>New method</a:t>
            </a:r>
          </a:p>
          <a:p>
            <a:endParaRPr lang="en-US">
              <a:cs typeface="Calibri"/>
            </a:endParaRPr>
          </a:p>
          <a:p>
            <a:endParaRPr lang="en-US">
              <a:cs typeface="Calibri"/>
            </a:endParaRPr>
          </a:p>
          <a:p>
            <a:endParaRPr lang="en-US" sz="2800">
              <a:cs typeface="Calibri"/>
            </a:endParaRPr>
          </a:p>
        </p:txBody>
      </p:sp>
      <p:sp>
        <p:nvSpPr>
          <p:cNvPr id="10" name="Content Placeholder 9">
            <a:extLst>
              <a:ext uri="{FF2B5EF4-FFF2-40B4-BE49-F238E27FC236}">
                <a16:creationId xmlns:a16="http://schemas.microsoft.com/office/drawing/2014/main" id="{0A69950F-F49D-CA52-F65C-940F6D584D09}"/>
              </a:ext>
            </a:extLst>
          </p:cNvPr>
          <p:cNvSpPr>
            <a:spLocks noGrp="1"/>
          </p:cNvSpPr>
          <p:nvPr>
            <p:ph idx="1"/>
          </p:nvPr>
        </p:nvSpPr>
        <p:spPr/>
        <p:txBody>
          <a:bodyPr/>
          <a:lstStyle/>
          <a:p>
            <a:endParaRPr lang="en-GB"/>
          </a:p>
        </p:txBody>
      </p:sp>
      <p:pic>
        <p:nvPicPr>
          <p:cNvPr id="5" name="Picture 4" descr="A green field with red and blue dots and numbers&#10;&#10;Description automatically generated">
            <a:extLst>
              <a:ext uri="{FF2B5EF4-FFF2-40B4-BE49-F238E27FC236}">
                <a16:creationId xmlns:a16="http://schemas.microsoft.com/office/drawing/2014/main" id="{327CF96A-94D3-2FC9-04AB-4F14E7D06077}"/>
              </a:ext>
            </a:extLst>
          </p:cNvPr>
          <p:cNvPicPr>
            <a:picLocks noChangeAspect="1"/>
          </p:cNvPicPr>
          <p:nvPr/>
        </p:nvPicPr>
        <p:blipFill>
          <a:blip r:embed="rId2"/>
          <a:stretch>
            <a:fillRect/>
          </a:stretch>
        </p:blipFill>
        <p:spPr>
          <a:xfrm>
            <a:off x="3174776" y="1428697"/>
            <a:ext cx="6246749" cy="5123329"/>
          </a:xfrm>
          <a:prstGeom prst="rect">
            <a:avLst/>
          </a:prstGeom>
        </p:spPr>
      </p:pic>
    </p:spTree>
    <p:extLst>
      <p:ext uri="{BB962C8B-B14F-4D97-AF65-F5344CB8AC3E}">
        <p14:creationId xmlns:p14="http://schemas.microsoft.com/office/powerpoint/2010/main" val="171079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AE2AF-B198-7286-EFDC-2AF1109E6A2A}"/>
              </a:ext>
            </a:extLst>
          </p:cNvPr>
          <p:cNvSpPr>
            <a:spLocks noGrp="1"/>
          </p:cNvSpPr>
          <p:nvPr>
            <p:ph type="title"/>
          </p:nvPr>
        </p:nvSpPr>
        <p:spPr/>
        <p:txBody>
          <a:bodyPr/>
          <a:lstStyle/>
          <a:p>
            <a:r>
              <a:rPr lang="en-US" dirty="0"/>
              <a:t>Unseen Frames Pitch Plots</a:t>
            </a:r>
          </a:p>
        </p:txBody>
      </p:sp>
      <p:sp>
        <p:nvSpPr>
          <p:cNvPr id="3" name="Content Placeholder 2">
            <a:extLst>
              <a:ext uri="{FF2B5EF4-FFF2-40B4-BE49-F238E27FC236}">
                <a16:creationId xmlns:a16="http://schemas.microsoft.com/office/drawing/2014/main" id="{B5FC66EA-CD31-7247-9311-47A383A370E2}"/>
              </a:ext>
            </a:extLst>
          </p:cNvPr>
          <p:cNvSpPr>
            <a:spLocks noGrp="1"/>
          </p:cNvSpPr>
          <p:nvPr>
            <p:ph idx="1"/>
          </p:nvPr>
        </p:nvSpPr>
        <p:spPr>
          <a:xfrm>
            <a:off x="838200" y="1825625"/>
            <a:ext cx="4453218" cy="4351338"/>
          </a:xfrm>
        </p:spPr>
        <p:txBody>
          <a:bodyPr vert="horz" lIns="91440" tIns="45720" rIns="91440" bIns="45720" rtlCol="0" anchor="t">
            <a:normAutofit/>
          </a:bodyPr>
          <a:lstStyle/>
          <a:p>
            <a:pPr marL="0" indent="0">
              <a:buNone/>
            </a:pPr>
            <a:endParaRPr lang="en-US" u="sng" dirty="0">
              <a:ea typeface="Calibri"/>
              <a:cs typeface="Calibri"/>
            </a:endParaRPr>
          </a:p>
          <a:p>
            <a:endParaRPr lang="en-US" dirty="0">
              <a:cs typeface="Calibri"/>
            </a:endParaRPr>
          </a:p>
          <a:p>
            <a:pPr marL="0" indent="0">
              <a:buNone/>
            </a:pPr>
            <a:endParaRPr lang="en-US" dirty="0">
              <a:cs typeface="Calibri"/>
            </a:endParaRPr>
          </a:p>
        </p:txBody>
      </p:sp>
      <p:sp>
        <p:nvSpPr>
          <p:cNvPr id="4" name="TextBox 3">
            <a:extLst>
              <a:ext uri="{FF2B5EF4-FFF2-40B4-BE49-F238E27FC236}">
                <a16:creationId xmlns:a16="http://schemas.microsoft.com/office/drawing/2014/main" id="{252CAAE8-FCA7-3F7D-1C5E-2AA11DABF03A}"/>
              </a:ext>
            </a:extLst>
          </p:cNvPr>
          <p:cNvSpPr txBox="1"/>
          <p:nvPr/>
        </p:nvSpPr>
        <p:spPr>
          <a:xfrm>
            <a:off x="5699881" y="1844524"/>
            <a:ext cx="5110238"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u="sng">
                <a:cs typeface="Calibri"/>
              </a:rPr>
              <a:t>New method</a:t>
            </a:r>
          </a:p>
          <a:p>
            <a:endParaRPr lang="en-US">
              <a:cs typeface="Calibri"/>
            </a:endParaRPr>
          </a:p>
          <a:p>
            <a:endParaRPr lang="en-US">
              <a:cs typeface="Calibri"/>
            </a:endParaRPr>
          </a:p>
          <a:p>
            <a:endParaRPr lang="en-US" sz="2800">
              <a:cs typeface="Calibri"/>
            </a:endParaRPr>
          </a:p>
        </p:txBody>
      </p:sp>
      <p:pic>
        <p:nvPicPr>
          <p:cNvPr id="5" name="Picture 4" descr="A green field with red and blue circles and white text&#10;&#10;Description automatically generated">
            <a:extLst>
              <a:ext uri="{FF2B5EF4-FFF2-40B4-BE49-F238E27FC236}">
                <a16:creationId xmlns:a16="http://schemas.microsoft.com/office/drawing/2014/main" id="{664AFE7C-E5F5-E17B-E189-A14B2574BA2F}"/>
              </a:ext>
            </a:extLst>
          </p:cNvPr>
          <p:cNvPicPr>
            <a:picLocks noChangeAspect="1"/>
          </p:cNvPicPr>
          <p:nvPr/>
        </p:nvPicPr>
        <p:blipFill>
          <a:blip r:embed="rId2"/>
          <a:stretch>
            <a:fillRect/>
          </a:stretch>
        </p:blipFill>
        <p:spPr>
          <a:xfrm>
            <a:off x="3505129" y="1497533"/>
            <a:ext cx="5942499" cy="5000064"/>
          </a:xfrm>
          <a:prstGeom prst="rect">
            <a:avLst/>
          </a:prstGeom>
        </p:spPr>
      </p:pic>
    </p:spTree>
    <p:extLst>
      <p:ext uri="{BB962C8B-B14F-4D97-AF65-F5344CB8AC3E}">
        <p14:creationId xmlns:p14="http://schemas.microsoft.com/office/powerpoint/2010/main" val="2928411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AE2AF-B198-7286-EFDC-2AF1109E6A2A}"/>
              </a:ext>
            </a:extLst>
          </p:cNvPr>
          <p:cNvSpPr>
            <a:spLocks noGrp="1"/>
          </p:cNvSpPr>
          <p:nvPr>
            <p:ph type="title"/>
          </p:nvPr>
        </p:nvSpPr>
        <p:spPr/>
        <p:txBody>
          <a:bodyPr/>
          <a:lstStyle/>
          <a:p>
            <a:r>
              <a:rPr lang="en-US" dirty="0">
                <a:cs typeface="Calibri Light"/>
              </a:rPr>
              <a:t>Sequences: CRNN</a:t>
            </a:r>
            <a:endParaRPr lang="en-US" dirty="0"/>
          </a:p>
        </p:txBody>
      </p:sp>
      <p:pic>
        <p:nvPicPr>
          <p:cNvPr id="7" name="Picture 6" descr="A graph of a graph&#10;&#10;Description automatically generated">
            <a:extLst>
              <a:ext uri="{FF2B5EF4-FFF2-40B4-BE49-F238E27FC236}">
                <a16:creationId xmlns:a16="http://schemas.microsoft.com/office/drawing/2014/main" id="{0C4C0E75-574C-500F-F720-4373A97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049" y="1222399"/>
            <a:ext cx="6568751" cy="5270476"/>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5A33BCE-DAB2-81B0-16A0-475C1E05119C}"/>
                  </a:ext>
                </a:extLst>
              </p:cNvPr>
              <p:cNvSpPr>
                <a:spLocks noGrp="1"/>
              </p:cNvSpPr>
              <p:nvPr>
                <p:ph idx="1"/>
              </p:nvPr>
            </p:nvSpPr>
            <p:spPr>
              <a:xfrm>
                <a:off x="305752" y="2141536"/>
                <a:ext cx="4453218" cy="4351338"/>
              </a:xfrm>
            </p:spPr>
            <p:txBody>
              <a:bodyPr vert="horz" lIns="91440" tIns="45720" rIns="91440" bIns="45720" rtlCol="0" anchor="t">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ea typeface="Cambria Math" panose="02040503050406030204" pitchFamily="18" charset="0"/>
                            </a:rPr>
                          </m:ctrlPr>
                        </m:sSubPr>
                        <m:e>
                          <m:r>
                            <a:rPr lang="en-GB" sz="3600" i="1">
                              <a:latin typeface="Cambria Math" panose="02040503050406030204" pitchFamily="18" charset="0"/>
                              <a:ea typeface="Cambria Math" panose="02040503050406030204" pitchFamily="18" charset="0"/>
                            </a:rPr>
                            <m:t>ℒ</m:t>
                          </m:r>
                        </m:e>
                        <m:sub>
                          <m:r>
                            <a:rPr lang="en-GB" sz="3600" b="0" i="1" smtClean="0">
                              <a:latin typeface="Cambria Math" panose="02040503050406030204" pitchFamily="18" charset="0"/>
                              <a:ea typeface="Cambria Math" panose="02040503050406030204" pitchFamily="18" charset="0"/>
                            </a:rPr>
                            <m:t>𝑡𝑒𝑠𝑡</m:t>
                          </m:r>
                        </m:sub>
                      </m:sSub>
                      <m:r>
                        <a:rPr lang="en-GB" sz="3600" b="0" i="1" smtClean="0">
                          <a:latin typeface="Cambria Math" panose="02040503050406030204" pitchFamily="18" charset="0"/>
                          <a:ea typeface="Cambria Math" panose="02040503050406030204" pitchFamily="18" charset="0"/>
                        </a:rPr>
                        <m:t> ≈13</m:t>
                      </m:r>
                    </m:oMath>
                  </m:oMathPara>
                </a14:m>
                <a:endParaRPr lang="en-GB" sz="3600" b="0" dirty="0">
                  <a:ea typeface="Cambria Math" panose="02040503050406030204" pitchFamily="18" charset="0"/>
                </a:endParaRPr>
              </a:p>
              <a:p>
                <a:pPr marL="0" indent="0">
                  <a:buNone/>
                </a:pPr>
                <a:endParaRPr lang="en-US" dirty="0">
                  <a:cs typeface="Calibri"/>
                </a:endParaRPr>
              </a:p>
              <a:p>
                <a:pPr marL="0" indent="0">
                  <a:buNone/>
                </a:pPr>
                <a:endParaRPr lang="en-US" dirty="0">
                  <a:cs typeface="Calibri"/>
                </a:endParaRPr>
              </a:p>
              <a:p>
                <a:pPr marL="0" indent="0">
                  <a:buNone/>
                </a:pPr>
                <a:r>
                  <a:rPr lang="en-US" dirty="0">
                    <a:cs typeface="Calibri"/>
                  </a:rPr>
                  <a:t>	</a:t>
                </a:r>
              </a:p>
            </p:txBody>
          </p:sp>
        </mc:Choice>
        <mc:Fallback xmlns="">
          <p:sp>
            <p:nvSpPr>
              <p:cNvPr id="10" name="Content Placeholder 2">
                <a:extLst>
                  <a:ext uri="{FF2B5EF4-FFF2-40B4-BE49-F238E27FC236}">
                    <a16:creationId xmlns:a16="http://schemas.microsoft.com/office/drawing/2014/main" id="{45A33BCE-DAB2-81B0-16A0-475C1E05119C}"/>
                  </a:ext>
                </a:extLst>
              </p:cNvPr>
              <p:cNvSpPr>
                <a:spLocks noGrp="1" noRot="1" noChangeAspect="1" noMove="1" noResize="1" noEditPoints="1" noAdjustHandles="1" noChangeArrowheads="1" noChangeShapeType="1" noTextEdit="1"/>
              </p:cNvSpPr>
              <p:nvPr>
                <p:ph idx="1"/>
              </p:nvPr>
            </p:nvSpPr>
            <p:spPr>
              <a:xfrm>
                <a:off x="305752" y="2141536"/>
                <a:ext cx="4453218" cy="4351338"/>
              </a:xfrm>
              <a:blipFill>
                <a:blip r:embed="rId3"/>
                <a:stretch>
                  <a:fillRect t="-1163"/>
                </a:stretch>
              </a:blipFill>
            </p:spPr>
            <p:txBody>
              <a:bodyPr/>
              <a:lstStyle/>
              <a:p>
                <a:r>
                  <a:rPr lang="en-GB">
                    <a:noFill/>
                  </a:rPr>
                  <a:t> </a:t>
                </a:r>
              </a:p>
            </p:txBody>
          </p:sp>
        </mc:Fallback>
      </mc:AlternateContent>
    </p:spTree>
    <p:extLst>
      <p:ext uri="{BB962C8B-B14F-4D97-AF65-F5344CB8AC3E}">
        <p14:creationId xmlns:p14="http://schemas.microsoft.com/office/powerpoint/2010/main" val="2464158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4311B-C98B-695C-1574-D0A25409D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46A3D08-8C13-4541-5246-51C94DCF0E40}"/>
              </a:ext>
            </a:extLst>
          </p:cNvPr>
          <p:cNvSpPr>
            <a:spLocks noGrp="1"/>
          </p:cNvSpPr>
          <p:nvPr>
            <p:ph type="title"/>
          </p:nvPr>
        </p:nvSpPr>
        <p:spPr/>
        <p:txBody>
          <a:bodyPr/>
          <a:lstStyle/>
          <a:p>
            <a:r>
              <a:rPr lang="en-GB">
                <a:ea typeface="Calibri Light"/>
                <a:cs typeface="Calibri Light"/>
              </a:rPr>
              <a:t>Project Method</a:t>
            </a:r>
            <a:endParaRPr lang="en-GB"/>
          </a:p>
        </p:txBody>
      </p:sp>
      <p:pic>
        <p:nvPicPr>
          <p:cNvPr id="5" name="Content Placeholder 3">
            <a:extLst>
              <a:ext uri="{FF2B5EF4-FFF2-40B4-BE49-F238E27FC236}">
                <a16:creationId xmlns:a16="http://schemas.microsoft.com/office/drawing/2014/main" id="{441E93A7-23E5-6336-6859-F53627218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89" y="3998563"/>
            <a:ext cx="10515600" cy="1160812"/>
          </a:xfrm>
          <a:prstGeom prst="rect">
            <a:avLst/>
          </a:prstGeom>
        </p:spPr>
      </p:pic>
      <p:sp>
        <p:nvSpPr>
          <p:cNvPr id="3" name="Content Placeholder 2">
            <a:extLst>
              <a:ext uri="{FF2B5EF4-FFF2-40B4-BE49-F238E27FC236}">
                <a16:creationId xmlns:a16="http://schemas.microsoft.com/office/drawing/2014/main" id="{7462643B-082C-B872-C059-840AD13B298C}"/>
              </a:ext>
            </a:extLst>
          </p:cNvPr>
          <p:cNvSpPr>
            <a:spLocks noGrp="1"/>
          </p:cNvSpPr>
          <p:nvPr>
            <p:ph idx="1"/>
          </p:nvPr>
        </p:nvSpPr>
        <p:spPr/>
        <p:txBody>
          <a:bodyPr vert="horz" lIns="91440" tIns="45720" rIns="91440" bIns="45720" rtlCol="0" anchor="t">
            <a:normAutofit/>
          </a:bodyPr>
          <a:lstStyle/>
          <a:p>
            <a:pPr>
              <a:buFont typeface="Calibri" panose="020B0604020202020204" pitchFamily="34" charset="0"/>
              <a:buChar char="-"/>
            </a:pPr>
            <a:r>
              <a:rPr lang="en-US" dirty="0">
                <a:ea typeface="Calibri"/>
                <a:cs typeface="Calibri"/>
              </a:rPr>
              <a:t>Sequences of 45 frames (9 seconds)</a:t>
            </a:r>
            <a:endParaRPr lang="en-US" dirty="0"/>
          </a:p>
          <a:p>
            <a:pPr>
              <a:buFont typeface="Calibri" panose="020B0604020202020204" pitchFamily="34" charset="0"/>
              <a:buChar char="-"/>
            </a:pPr>
            <a:endParaRPr lang="en-US" dirty="0">
              <a:ea typeface="Calibri"/>
              <a:cs typeface="Calibri"/>
            </a:endParaRPr>
          </a:p>
          <a:p>
            <a:pPr marL="0" indent="0">
              <a:buNone/>
            </a:pPr>
            <a:endParaRPr lang="en-US" dirty="0">
              <a:ea typeface="Calibri"/>
              <a:cs typeface="Calibri"/>
            </a:endParaRPr>
          </a:p>
          <a:p>
            <a:pPr>
              <a:buFont typeface="Calibri" panose="020B0604020202020204" pitchFamily="34" charset="0"/>
              <a:buChar char="-"/>
            </a:pPr>
            <a:r>
              <a:rPr lang="en-US" dirty="0">
                <a:ea typeface="Calibri"/>
                <a:cs typeface="Calibri"/>
              </a:rPr>
              <a:t>1-dimensional vector frames:</a:t>
            </a:r>
          </a:p>
        </p:txBody>
      </p:sp>
    </p:spTree>
    <p:extLst>
      <p:ext uri="{BB962C8B-B14F-4D97-AF65-F5344CB8AC3E}">
        <p14:creationId xmlns:p14="http://schemas.microsoft.com/office/powerpoint/2010/main" val="62914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3984-053A-B497-A4C5-1C1738EC7075}"/>
              </a:ext>
            </a:extLst>
          </p:cNvPr>
          <p:cNvSpPr>
            <a:spLocks noGrp="1"/>
          </p:cNvSpPr>
          <p:nvPr>
            <p:ph type="title"/>
          </p:nvPr>
        </p:nvSpPr>
        <p:spPr/>
        <p:txBody>
          <a:bodyPr/>
          <a:lstStyle/>
          <a:p>
            <a:r>
              <a:rPr lang="en-GB" dirty="0"/>
              <a:t>Cost Function</a:t>
            </a:r>
          </a:p>
        </p:txBody>
      </p:sp>
      <p:sp>
        <p:nvSpPr>
          <p:cNvPr id="3" name="Content Placeholder 2">
            <a:extLst>
              <a:ext uri="{FF2B5EF4-FFF2-40B4-BE49-F238E27FC236}">
                <a16:creationId xmlns:a16="http://schemas.microsoft.com/office/drawing/2014/main" id="{31435AEA-C0AB-B944-96C0-CA359CEF5B89}"/>
              </a:ext>
            </a:extLst>
          </p:cNvPr>
          <p:cNvSpPr>
            <a:spLocks noGrp="1"/>
          </p:cNvSpPr>
          <p:nvPr>
            <p:ph idx="1"/>
          </p:nvPr>
        </p:nvSpPr>
        <p:spPr/>
        <p:txBody>
          <a:bodyPr/>
          <a:lstStyle/>
          <a:p>
            <a:pPr marL="0" indent="0">
              <a:buNone/>
            </a:pPr>
            <a:endParaRPr lang="en-GB"/>
          </a:p>
          <a:p>
            <a:endParaRPr lang="en-GB"/>
          </a:p>
        </p:txBody>
      </p:sp>
      <p:pic>
        <p:nvPicPr>
          <p:cNvPr id="7" name="Picture 6" descr="A mathematical equation with numbers and symbols&#10;&#10;Description automatically generated">
            <a:extLst>
              <a:ext uri="{FF2B5EF4-FFF2-40B4-BE49-F238E27FC236}">
                <a16:creationId xmlns:a16="http://schemas.microsoft.com/office/drawing/2014/main" id="{11A9103A-C987-1B29-FBF1-27334CD50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461" y="2272188"/>
            <a:ext cx="6356152" cy="2462922"/>
          </a:xfrm>
          <a:prstGeom prst="rect">
            <a:avLst/>
          </a:prstGeom>
        </p:spPr>
      </p:pic>
      <p:pic>
        <p:nvPicPr>
          <p:cNvPr id="6" name="Picture 5" descr="A football field with red and blue points&#10;&#10;Description automatically generated">
            <a:extLst>
              <a:ext uri="{FF2B5EF4-FFF2-40B4-BE49-F238E27FC236}">
                <a16:creationId xmlns:a16="http://schemas.microsoft.com/office/drawing/2014/main" id="{94E3C1F4-192C-FE7C-0A59-9E8F0A76F406}"/>
              </a:ext>
            </a:extLst>
          </p:cNvPr>
          <p:cNvPicPr>
            <a:picLocks noChangeAspect="1"/>
          </p:cNvPicPr>
          <p:nvPr/>
        </p:nvPicPr>
        <p:blipFill rotWithShape="1">
          <a:blip r:embed="rId4">
            <a:extLst>
              <a:ext uri="{28A0092B-C50C-407E-A947-70E740481C1C}">
                <a14:useLocalDpi xmlns:a14="http://schemas.microsoft.com/office/drawing/2010/main" val="0"/>
              </a:ext>
            </a:extLst>
          </a:blip>
          <a:srcRect t="10753"/>
          <a:stretch/>
        </p:blipFill>
        <p:spPr>
          <a:xfrm rot="5400000">
            <a:off x="6931697" y="681856"/>
            <a:ext cx="4728271" cy="5420372"/>
          </a:xfrm>
          <a:prstGeom prst="rect">
            <a:avLst/>
          </a:prstGeom>
        </p:spPr>
      </p:pic>
      <p:pic>
        <p:nvPicPr>
          <p:cNvPr id="8" name="Picture 7" descr="A close up of a sign&#10;&#10;Description automatically generated">
            <a:extLst>
              <a:ext uri="{FF2B5EF4-FFF2-40B4-BE49-F238E27FC236}">
                <a16:creationId xmlns:a16="http://schemas.microsoft.com/office/drawing/2014/main" id="{D1EBD1A3-2D4F-E7B9-3AC5-F1BDF9DFD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6316" y="1097943"/>
            <a:ext cx="2079703" cy="535425"/>
          </a:xfrm>
          <a:prstGeom prst="rect">
            <a:avLst/>
          </a:prstGeom>
        </p:spPr>
      </p:pic>
    </p:spTree>
    <p:extLst>
      <p:ext uri="{BB962C8B-B14F-4D97-AF65-F5344CB8AC3E}">
        <p14:creationId xmlns:p14="http://schemas.microsoft.com/office/powerpoint/2010/main" val="183209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149C-A314-28D0-0418-EE09806FD341}"/>
              </a:ext>
            </a:extLst>
          </p:cNvPr>
          <p:cNvSpPr>
            <a:spLocks noGrp="1"/>
          </p:cNvSpPr>
          <p:nvPr>
            <p:ph type="title"/>
          </p:nvPr>
        </p:nvSpPr>
        <p:spPr/>
        <p:txBody>
          <a:bodyPr/>
          <a:lstStyle/>
          <a:p>
            <a:r>
              <a:rPr lang="en-US" dirty="0"/>
              <a:t>Cost Function</a:t>
            </a:r>
          </a:p>
        </p:txBody>
      </p:sp>
      <p:pic>
        <p:nvPicPr>
          <p:cNvPr id="4" name="Content Placeholder 3" descr="A football field with a diagram&#10;&#10;Description automatically generated">
            <a:extLst>
              <a:ext uri="{FF2B5EF4-FFF2-40B4-BE49-F238E27FC236}">
                <a16:creationId xmlns:a16="http://schemas.microsoft.com/office/drawing/2014/main" id="{E40CDAD9-52EB-BA18-786F-6FBF628F1DB1}"/>
              </a:ext>
            </a:extLst>
          </p:cNvPr>
          <p:cNvPicPr>
            <a:picLocks noGrp="1" noChangeAspect="1"/>
          </p:cNvPicPr>
          <p:nvPr>
            <p:ph idx="1"/>
          </p:nvPr>
        </p:nvPicPr>
        <p:blipFill>
          <a:blip r:embed="rId2"/>
          <a:stretch>
            <a:fillRect/>
          </a:stretch>
        </p:blipFill>
        <p:spPr>
          <a:xfrm>
            <a:off x="6095137" y="176567"/>
            <a:ext cx="5700717" cy="6503253"/>
          </a:xfrm>
        </p:spPr>
      </p:pic>
      <p:pic>
        <p:nvPicPr>
          <p:cNvPr id="5" name="Picture 4">
            <a:extLst>
              <a:ext uri="{FF2B5EF4-FFF2-40B4-BE49-F238E27FC236}">
                <a16:creationId xmlns:a16="http://schemas.microsoft.com/office/drawing/2014/main" id="{DCFABD8F-AFE4-229B-21B8-A15945357F54}"/>
              </a:ext>
            </a:extLst>
          </p:cNvPr>
          <p:cNvPicPr>
            <a:picLocks noChangeAspect="1"/>
          </p:cNvPicPr>
          <p:nvPr/>
        </p:nvPicPr>
        <p:blipFill>
          <a:blip r:embed="rId3"/>
          <a:stretch>
            <a:fillRect/>
          </a:stretch>
        </p:blipFill>
        <p:spPr>
          <a:xfrm>
            <a:off x="512269" y="4569055"/>
            <a:ext cx="5583732" cy="1145689"/>
          </a:xfrm>
          <a:prstGeom prst="rect">
            <a:avLst/>
          </a:prstGeom>
        </p:spPr>
      </p:pic>
      <p:pic>
        <p:nvPicPr>
          <p:cNvPr id="6" name="Picture 5">
            <a:extLst>
              <a:ext uri="{FF2B5EF4-FFF2-40B4-BE49-F238E27FC236}">
                <a16:creationId xmlns:a16="http://schemas.microsoft.com/office/drawing/2014/main" id="{F7A38D9D-1615-4A33-329B-1F000AA6A955}"/>
              </a:ext>
            </a:extLst>
          </p:cNvPr>
          <p:cNvPicPr>
            <a:picLocks noChangeAspect="1"/>
          </p:cNvPicPr>
          <p:nvPr/>
        </p:nvPicPr>
        <p:blipFill>
          <a:blip r:embed="rId4"/>
          <a:stretch>
            <a:fillRect/>
          </a:stretch>
        </p:blipFill>
        <p:spPr>
          <a:xfrm>
            <a:off x="512269" y="2295590"/>
            <a:ext cx="5423648" cy="1229477"/>
          </a:xfrm>
          <a:prstGeom prst="rect">
            <a:avLst/>
          </a:prstGeom>
        </p:spPr>
      </p:pic>
    </p:spTree>
    <p:extLst>
      <p:ext uri="{BB962C8B-B14F-4D97-AF65-F5344CB8AC3E}">
        <p14:creationId xmlns:p14="http://schemas.microsoft.com/office/powerpoint/2010/main" val="1181465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E59E-A342-2645-2234-096D022129A1}"/>
              </a:ext>
            </a:extLst>
          </p:cNvPr>
          <p:cNvSpPr>
            <a:spLocks noGrp="1"/>
          </p:cNvSpPr>
          <p:nvPr>
            <p:ph type="title"/>
          </p:nvPr>
        </p:nvSpPr>
        <p:spPr/>
        <p:txBody>
          <a:bodyPr/>
          <a:lstStyle/>
          <a:p>
            <a:r>
              <a:rPr lang="en-US">
                <a:cs typeface="Calibri Light"/>
              </a:rPr>
              <a:t>The Dataset</a:t>
            </a:r>
          </a:p>
        </p:txBody>
      </p:sp>
      <p:sp>
        <p:nvSpPr>
          <p:cNvPr id="3" name="TextBox 2">
            <a:extLst>
              <a:ext uri="{FF2B5EF4-FFF2-40B4-BE49-F238E27FC236}">
                <a16:creationId xmlns:a16="http://schemas.microsoft.com/office/drawing/2014/main" id="{E512FE12-CD66-702D-B917-583682BDC4F4}"/>
              </a:ext>
            </a:extLst>
          </p:cNvPr>
          <p:cNvSpPr txBox="1"/>
          <p:nvPr/>
        </p:nvSpPr>
        <p:spPr>
          <a:xfrm>
            <a:off x="440105" y="1765445"/>
            <a:ext cx="4866948" cy="4585871"/>
          </a:xfrm>
          <a:prstGeom prst="rect">
            <a:avLst/>
          </a:prstGeom>
          <a:noFill/>
        </p:spPr>
        <p:txBody>
          <a:bodyPr wrap="square" lIns="91440" tIns="45720" rIns="91440" bIns="45720" rtlCol="0" anchor="t">
            <a:spAutoFit/>
          </a:bodyPr>
          <a:lstStyle/>
          <a:p>
            <a:endParaRPr lang="en-GB" sz="2800" b="0" dirty="0">
              <a:ea typeface="Cambria Math" panose="02040503050406030204" pitchFamily="18" charset="0"/>
              <a:cs typeface="Calibri"/>
            </a:endParaRPr>
          </a:p>
          <a:p>
            <a:pPr marL="285750" indent="-285750">
              <a:buFont typeface="Arial" panose="020B0604020202020204" pitchFamily="34" charset="0"/>
              <a:buChar char="•"/>
            </a:pPr>
            <a:r>
              <a:rPr lang="en-GB" sz="2800" b="0" dirty="0">
                <a:ea typeface="Cambria Math"/>
              </a:rPr>
              <a:t>Included every team with below 45% possession</a:t>
            </a:r>
            <a:r>
              <a:rPr lang="en-GB" sz="2800" dirty="0">
                <a:ea typeface="Cambria Math"/>
              </a:rPr>
              <a:t> between 2015-2021</a:t>
            </a:r>
            <a:endParaRPr lang="en-GB" sz="2800" b="0" dirty="0">
              <a:ea typeface="Cambria Math"/>
              <a:cs typeface="Calibri"/>
            </a:endParaRPr>
          </a:p>
          <a:p>
            <a:pPr marL="285750" indent="-285750">
              <a:buFont typeface="Arial" panose="020B0604020202020204" pitchFamily="34" charset="0"/>
              <a:buChar char="•"/>
            </a:pPr>
            <a:endParaRPr lang="en-GB" sz="2800" dirty="0">
              <a:ea typeface="Cambria Math" panose="02040503050406030204" pitchFamily="18" charset="0"/>
            </a:endParaRPr>
          </a:p>
          <a:p>
            <a:endParaRPr lang="en-GB" sz="2800" b="0">
              <a:ea typeface="Cambria Math"/>
              <a:cs typeface="Calibri"/>
            </a:endParaRPr>
          </a:p>
          <a:p>
            <a:pPr marL="285750" indent="-285750">
              <a:buFont typeface="Arial" panose="020B0604020202020204" pitchFamily="34" charset="0"/>
              <a:buChar char="•"/>
            </a:pPr>
            <a:endParaRPr lang="en-GB" sz="2000" dirty="0">
              <a:ea typeface="Cambria Math" panose="02040503050406030204" pitchFamily="18" charset="0"/>
            </a:endParaRPr>
          </a:p>
          <a:p>
            <a:pPr marL="285750" indent="-285750">
              <a:buFont typeface="Arial" panose="020B0604020202020204" pitchFamily="34" charset="0"/>
              <a:buChar char="•"/>
            </a:pPr>
            <a:endParaRPr lang="en-GB" sz="2000" b="0" dirty="0">
              <a:ea typeface="Cambria Math" panose="02040503050406030204" pitchFamily="18" charset="0"/>
            </a:endParaRP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8" name="Picture 7">
            <a:extLst>
              <a:ext uri="{FF2B5EF4-FFF2-40B4-BE49-F238E27FC236}">
                <a16:creationId xmlns:a16="http://schemas.microsoft.com/office/drawing/2014/main" id="{599DC8DB-D114-469C-D270-D1A481B583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4198" y="656876"/>
            <a:ext cx="7031673" cy="5692306"/>
          </a:xfrm>
          <a:prstGeom prst="rect">
            <a:avLst/>
          </a:prstGeom>
        </p:spPr>
      </p:pic>
    </p:spTree>
    <p:extLst>
      <p:ext uri="{BB962C8B-B14F-4D97-AF65-F5344CB8AC3E}">
        <p14:creationId xmlns:p14="http://schemas.microsoft.com/office/powerpoint/2010/main" val="2067819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E59E-A342-2645-2234-096D022129A1}"/>
              </a:ext>
            </a:extLst>
          </p:cNvPr>
          <p:cNvSpPr>
            <a:spLocks noGrp="1"/>
          </p:cNvSpPr>
          <p:nvPr>
            <p:ph type="title"/>
          </p:nvPr>
        </p:nvSpPr>
        <p:spPr/>
        <p:txBody>
          <a:bodyPr/>
          <a:lstStyle/>
          <a:p>
            <a:r>
              <a:rPr lang="en-US">
                <a:cs typeface="Calibri Light"/>
              </a:rPr>
              <a:t>The Dataset</a:t>
            </a:r>
          </a:p>
        </p:txBody>
      </p:sp>
      <p:sp>
        <p:nvSpPr>
          <p:cNvPr id="3" name="TextBox 2">
            <a:extLst>
              <a:ext uri="{FF2B5EF4-FFF2-40B4-BE49-F238E27FC236}">
                <a16:creationId xmlns:a16="http://schemas.microsoft.com/office/drawing/2014/main" id="{E512FE12-CD66-702D-B917-583682BDC4F4}"/>
              </a:ext>
            </a:extLst>
          </p:cNvPr>
          <p:cNvSpPr txBox="1"/>
          <p:nvPr/>
        </p:nvSpPr>
        <p:spPr>
          <a:xfrm>
            <a:off x="440105" y="1765445"/>
            <a:ext cx="4866948" cy="4585871"/>
          </a:xfrm>
          <a:prstGeom prst="rect">
            <a:avLst/>
          </a:prstGeom>
          <a:noFill/>
        </p:spPr>
        <p:txBody>
          <a:bodyPr wrap="square" lIns="91440" tIns="45720" rIns="91440" bIns="45720" rtlCol="0" anchor="t">
            <a:spAutoFit/>
          </a:bodyPr>
          <a:lstStyle/>
          <a:p>
            <a:endParaRPr lang="en-GB" sz="2800" b="0">
              <a:ea typeface="Cambria Math" panose="02040503050406030204" pitchFamily="18" charset="0"/>
              <a:cs typeface="Calibri"/>
            </a:endParaRPr>
          </a:p>
          <a:p>
            <a:pPr marL="285750" indent="-285750">
              <a:buFont typeface="Arial" panose="020B0604020202020204" pitchFamily="34" charset="0"/>
              <a:buChar char="•"/>
            </a:pPr>
            <a:r>
              <a:rPr lang="en-GB" sz="2800" b="0">
                <a:ea typeface="Cambria Math"/>
              </a:rPr>
              <a:t>Included every team with below 45% possession</a:t>
            </a:r>
            <a:r>
              <a:rPr lang="en-GB" sz="2800">
                <a:ea typeface="Cambria Math"/>
              </a:rPr>
              <a:t> between 2015-2021</a:t>
            </a:r>
            <a:endParaRPr lang="en-GB" sz="2800" b="0">
              <a:ea typeface="Cambria Math"/>
              <a:cs typeface="Calibri"/>
            </a:endParaRPr>
          </a:p>
          <a:p>
            <a:pPr marL="285750" indent="-285750">
              <a:buFont typeface="Arial" panose="020B0604020202020204" pitchFamily="34" charset="0"/>
              <a:buChar char="•"/>
            </a:pPr>
            <a:endParaRPr lang="en-GB" sz="2800">
              <a:ea typeface="Cambria Math" panose="02040503050406030204" pitchFamily="18" charset="0"/>
            </a:endParaRPr>
          </a:p>
          <a:p>
            <a:endParaRPr lang="en-GB" sz="2800" b="0">
              <a:ea typeface="Cambria Math"/>
              <a:cs typeface="Calibri"/>
            </a:endParaRPr>
          </a:p>
          <a:p>
            <a:pPr marL="285750" indent="-285750">
              <a:buFont typeface="Arial" panose="020B0604020202020204" pitchFamily="34" charset="0"/>
              <a:buChar char="•"/>
            </a:pPr>
            <a:endParaRPr lang="en-GB" sz="2000">
              <a:ea typeface="Cambria Math" panose="02040503050406030204" pitchFamily="18" charset="0"/>
            </a:endParaRPr>
          </a:p>
          <a:p>
            <a:pPr marL="285750" indent="-285750">
              <a:buFont typeface="Arial" panose="020B0604020202020204" pitchFamily="34" charset="0"/>
              <a:buChar char="•"/>
            </a:pPr>
            <a:endParaRPr lang="en-GB" sz="2000" b="0">
              <a:ea typeface="Cambria Math" panose="02040503050406030204" pitchFamily="18" charset="0"/>
            </a:endParaRPr>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p:txBody>
      </p:sp>
      <p:pic>
        <p:nvPicPr>
          <p:cNvPr id="8" name="Picture 7">
            <a:extLst>
              <a:ext uri="{FF2B5EF4-FFF2-40B4-BE49-F238E27FC236}">
                <a16:creationId xmlns:a16="http://schemas.microsoft.com/office/drawing/2014/main" id="{599DC8DB-D114-469C-D270-D1A481B583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4198" y="656876"/>
            <a:ext cx="7031673" cy="5692306"/>
          </a:xfrm>
          <a:prstGeom prst="rect">
            <a:avLst/>
          </a:prstGeom>
        </p:spPr>
      </p:pic>
      <p:pic>
        <p:nvPicPr>
          <p:cNvPr id="5" name="Picture 4" descr="A diagram of a football field&#10;&#10;Description automatically generated">
            <a:extLst>
              <a:ext uri="{FF2B5EF4-FFF2-40B4-BE49-F238E27FC236}">
                <a16:creationId xmlns:a16="http://schemas.microsoft.com/office/drawing/2014/main" id="{5A16C1C9-6E7A-CAD4-1F17-810E6852A6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18300" y="656876"/>
            <a:ext cx="7023468" cy="5692306"/>
          </a:xfrm>
          <a:prstGeom prst="rect">
            <a:avLst/>
          </a:prstGeom>
        </p:spPr>
      </p:pic>
    </p:spTree>
    <p:extLst>
      <p:ext uri="{BB962C8B-B14F-4D97-AF65-F5344CB8AC3E}">
        <p14:creationId xmlns:p14="http://schemas.microsoft.com/office/powerpoint/2010/main" val="3276637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E59E-A342-2645-2234-096D022129A1}"/>
              </a:ext>
            </a:extLst>
          </p:cNvPr>
          <p:cNvSpPr>
            <a:spLocks noGrp="1"/>
          </p:cNvSpPr>
          <p:nvPr>
            <p:ph type="title"/>
          </p:nvPr>
        </p:nvSpPr>
        <p:spPr/>
        <p:txBody>
          <a:bodyPr/>
          <a:lstStyle/>
          <a:p>
            <a:r>
              <a:rPr lang="en-US">
                <a:cs typeface="Calibri Light"/>
              </a:rPr>
              <a:t>The Dataset</a:t>
            </a:r>
          </a:p>
        </p:txBody>
      </p:sp>
      <p:pic>
        <p:nvPicPr>
          <p:cNvPr id="7" name="Content Placeholder 6" descr="A diagram of a pitch plot&#10;&#10;Description automatically generated">
            <a:extLst>
              <a:ext uri="{FF2B5EF4-FFF2-40B4-BE49-F238E27FC236}">
                <a16:creationId xmlns:a16="http://schemas.microsoft.com/office/drawing/2014/main" id="{C6BC60C1-9E26-50BE-5587-3A61AAD50A26}"/>
              </a:ext>
            </a:extLst>
          </p:cNvPr>
          <p:cNvPicPr>
            <a:picLocks noGrp="1" noChangeAspect="1"/>
          </p:cNvPicPr>
          <p:nvPr>
            <p:ph idx="1"/>
          </p:nvPr>
        </p:nvPicPr>
        <p:blipFill rotWithShape="1">
          <a:blip r:embed="rId3"/>
          <a:srcRect l="2328" t="13995" r="48679" b="7114"/>
          <a:stretch/>
        </p:blipFill>
        <p:spPr>
          <a:xfrm>
            <a:off x="5202381" y="1025945"/>
            <a:ext cx="6797919" cy="4801220"/>
          </a:xfrm>
        </p:spPr>
      </p:pic>
      <p:sp>
        <p:nvSpPr>
          <p:cNvPr id="5" name="Title 1">
            <a:extLst>
              <a:ext uri="{FF2B5EF4-FFF2-40B4-BE49-F238E27FC236}">
                <a16:creationId xmlns:a16="http://schemas.microsoft.com/office/drawing/2014/main" id="{B6C17E11-5856-DCCE-CB54-9801DB7DEB30}"/>
              </a:ext>
            </a:extLst>
          </p:cNvPr>
          <p:cNvSpPr txBox="1">
            <a:spLocks/>
          </p:cNvSpPr>
          <p:nvPr/>
        </p:nvSpPr>
        <p:spPr>
          <a:xfrm>
            <a:off x="838200" y="10259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cs typeface="Calibri Light"/>
              </a:rPr>
              <a:t>Park-the-Bus Filter</a:t>
            </a:r>
          </a:p>
        </p:txBody>
      </p:sp>
      <p:sp>
        <p:nvSpPr>
          <p:cNvPr id="3" name="TextBox 2">
            <a:extLst>
              <a:ext uri="{FF2B5EF4-FFF2-40B4-BE49-F238E27FC236}">
                <a16:creationId xmlns:a16="http://schemas.microsoft.com/office/drawing/2014/main" id="{E512FE12-CD66-702D-B917-583682BDC4F4}"/>
              </a:ext>
            </a:extLst>
          </p:cNvPr>
          <p:cNvSpPr txBox="1"/>
          <p:nvPr/>
        </p:nvSpPr>
        <p:spPr>
          <a:xfrm>
            <a:off x="328046" y="2348151"/>
            <a:ext cx="4866948" cy="3293209"/>
          </a:xfrm>
          <a:prstGeom prst="rect">
            <a:avLst/>
          </a:prstGeom>
          <a:noFill/>
        </p:spPr>
        <p:txBody>
          <a:bodyPr wrap="square" lIns="91440" tIns="45720" rIns="91440" bIns="45720" rtlCol="0" anchor="t">
            <a:spAutoFit/>
          </a:bodyPr>
          <a:lstStyle/>
          <a:p>
            <a:endParaRPr lang="en-GB" sz="2800" dirty="0">
              <a:ea typeface="Calibri" panose="020F0502020204030204"/>
              <a:cs typeface="Calibri" panose="020F0502020204030204"/>
            </a:endParaRPr>
          </a:p>
          <a:p>
            <a:pPr marL="285750" indent="-285750">
              <a:buFont typeface="Arial" panose="020B0604020202020204" pitchFamily="34" charset="0"/>
              <a:buChar char="•"/>
            </a:pPr>
            <a:r>
              <a:rPr lang="en-GB" sz="2800" b="0" dirty="0">
                <a:ea typeface="Cambria Math"/>
              </a:rPr>
              <a:t>Park-the-Bus difficult to define</a:t>
            </a:r>
            <a:endParaRPr lang="en-GB" sz="2800" b="0" dirty="0">
              <a:ea typeface="Cambria Math"/>
              <a:cs typeface="Calibri"/>
            </a:endParaRPr>
          </a:p>
          <a:p>
            <a:pPr marL="285750" indent="-285750">
              <a:buFont typeface="Arial" panose="020B0604020202020204" pitchFamily="34" charset="0"/>
              <a:buChar char="•"/>
            </a:pPr>
            <a:endParaRPr lang="en-GB" sz="2800" b="0" dirty="0">
              <a:ea typeface="Cambria Math" panose="02040503050406030204" pitchFamily="18" charset="0"/>
            </a:endParaRPr>
          </a:p>
          <a:p>
            <a:r>
              <a:rPr lang="en-GB" sz="2000" dirty="0">
                <a:ea typeface="Cambria Math"/>
              </a:rPr>
              <a:t>	</a:t>
            </a:r>
            <a:endParaRPr lang="en-GB" sz="2000" dirty="0">
              <a:ea typeface="Cambria Math"/>
              <a:cs typeface="Calibri"/>
            </a:endParaRPr>
          </a:p>
          <a:p>
            <a:pPr marL="285750" indent="-285750">
              <a:buFont typeface="Arial" panose="020B0604020202020204" pitchFamily="34" charset="0"/>
              <a:buChar char="•"/>
            </a:pPr>
            <a:endParaRPr lang="en-GB" sz="2000" b="0" dirty="0">
              <a:ea typeface="Cambria Math" panose="02040503050406030204" pitchFamily="18" charset="0"/>
            </a:endParaRP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6" name="TextBox 5">
            <a:extLst>
              <a:ext uri="{FF2B5EF4-FFF2-40B4-BE49-F238E27FC236}">
                <a16:creationId xmlns:a16="http://schemas.microsoft.com/office/drawing/2014/main" id="{725F48EA-357E-9EC4-3E30-4FC437039B03}"/>
              </a:ext>
            </a:extLst>
          </p:cNvPr>
          <p:cNvSpPr txBox="1"/>
          <p:nvPr/>
        </p:nvSpPr>
        <p:spPr>
          <a:xfrm>
            <a:off x="9814811" y="1427116"/>
            <a:ext cx="1966881" cy="523220"/>
          </a:xfrm>
          <a:prstGeom prst="rect">
            <a:avLst/>
          </a:prstGeom>
          <a:solidFill>
            <a:srgbClr val="DFEDD9"/>
          </a:solidFill>
        </p:spPr>
        <p:txBody>
          <a:bodyPr wrap="square" rtlCol="0">
            <a:spAutoFit/>
          </a:bodyPr>
          <a:lstStyle/>
          <a:p>
            <a:r>
              <a:rPr lang="en-GB" sz="1400">
                <a:latin typeface="Abadi" panose="020F0502020204030204" pitchFamily="34" charset="0"/>
                <a:cs typeface="Abadi" panose="020F0502020204030204" pitchFamily="34" charset="0"/>
              </a:rPr>
              <a:t>Example Sequence</a:t>
            </a:r>
          </a:p>
          <a:p>
            <a:r>
              <a:rPr lang="en-GB" sz="1400">
                <a:latin typeface="Abadi" panose="020F0502020204030204" pitchFamily="34" charset="0"/>
                <a:cs typeface="Abadi" panose="020F0502020204030204" pitchFamily="34" charset="0"/>
              </a:rPr>
              <a:t>Park-the-Bus Sequence</a:t>
            </a:r>
          </a:p>
        </p:txBody>
      </p:sp>
    </p:spTree>
    <p:extLst>
      <p:ext uri="{BB962C8B-B14F-4D97-AF65-F5344CB8AC3E}">
        <p14:creationId xmlns:p14="http://schemas.microsoft.com/office/powerpoint/2010/main" val="282512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E59E-A342-2645-2234-096D022129A1}"/>
              </a:ext>
            </a:extLst>
          </p:cNvPr>
          <p:cNvSpPr>
            <a:spLocks noGrp="1"/>
          </p:cNvSpPr>
          <p:nvPr>
            <p:ph type="title"/>
          </p:nvPr>
        </p:nvSpPr>
        <p:spPr/>
        <p:txBody>
          <a:bodyPr/>
          <a:lstStyle/>
          <a:p>
            <a:r>
              <a:rPr lang="en-US">
                <a:cs typeface="Calibri Light"/>
              </a:rPr>
              <a:t>The Dataset</a:t>
            </a:r>
          </a:p>
        </p:txBody>
      </p:sp>
      <p:pic>
        <p:nvPicPr>
          <p:cNvPr id="7" name="Content Placeholder 6" descr="A diagram of a pitch plot&#10;&#10;Description automatically generated">
            <a:extLst>
              <a:ext uri="{FF2B5EF4-FFF2-40B4-BE49-F238E27FC236}">
                <a16:creationId xmlns:a16="http://schemas.microsoft.com/office/drawing/2014/main" id="{C6BC60C1-9E26-50BE-5587-3A61AAD50A26}"/>
              </a:ext>
            </a:extLst>
          </p:cNvPr>
          <p:cNvPicPr>
            <a:picLocks noGrp="1" noChangeAspect="1"/>
          </p:cNvPicPr>
          <p:nvPr>
            <p:ph idx="1"/>
          </p:nvPr>
        </p:nvPicPr>
        <p:blipFill rotWithShape="1">
          <a:blip r:embed="rId3"/>
          <a:srcRect l="2328" t="13995" r="48679" b="7114"/>
          <a:stretch/>
        </p:blipFill>
        <p:spPr>
          <a:xfrm>
            <a:off x="5202381" y="1025945"/>
            <a:ext cx="6797919" cy="4801220"/>
          </a:xfrm>
        </p:spPr>
      </p:pic>
      <p:sp>
        <p:nvSpPr>
          <p:cNvPr id="5" name="Title 1">
            <a:extLst>
              <a:ext uri="{FF2B5EF4-FFF2-40B4-BE49-F238E27FC236}">
                <a16:creationId xmlns:a16="http://schemas.microsoft.com/office/drawing/2014/main" id="{B6C17E11-5856-DCCE-CB54-9801DB7DEB30}"/>
              </a:ext>
            </a:extLst>
          </p:cNvPr>
          <p:cNvSpPr txBox="1">
            <a:spLocks/>
          </p:cNvSpPr>
          <p:nvPr/>
        </p:nvSpPr>
        <p:spPr>
          <a:xfrm>
            <a:off x="838200" y="10259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cs typeface="Calibri Light"/>
              </a:rPr>
              <a:t>Park-the-Bus Filter</a:t>
            </a:r>
          </a:p>
        </p:txBody>
      </p:sp>
      <p:sp>
        <p:nvSpPr>
          <p:cNvPr id="3" name="TextBox 2">
            <a:extLst>
              <a:ext uri="{FF2B5EF4-FFF2-40B4-BE49-F238E27FC236}">
                <a16:creationId xmlns:a16="http://schemas.microsoft.com/office/drawing/2014/main" id="{E512FE12-CD66-702D-B917-583682BDC4F4}"/>
              </a:ext>
            </a:extLst>
          </p:cNvPr>
          <p:cNvSpPr txBox="1"/>
          <p:nvPr/>
        </p:nvSpPr>
        <p:spPr>
          <a:xfrm>
            <a:off x="328046" y="2348151"/>
            <a:ext cx="4866948" cy="2985433"/>
          </a:xfrm>
          <a:prstGeom prst="rect">
            <a:avLst/>
          </a:prstGeom>
          <a:noFill/>
        </p:spPr>
        <p:txBody>
          <a:bodyPr wrap="square" lIns="91440" tIns="45720" rIns="91440" bIns="45720" rtlCol="0" anchor="t">
            <a:spAutoFit/>
          </a:bodyPr>
          <a:lstStyle/>
          <a:p>
            <a:endParaRPr lang="en-GB" sz="2800" dirty="0">
              <a:ea typeface="Calibri" panose="020F0502020204030204"/>
              <a:cs typeface="Calibri" panose="020F0502020204030204"/>
            </a:endParaRPr>
          </a:p>
          <a:p>
            <a:pPr marL="285750" indent="-285750">
              <a:buFont typeface="Arial" panose="020B0604020202020204" pitchFamily="34" charset="0"/>
              <a:buChar char="•"/>
            </a:pPr>
            <a:r>
              <a:rPr lang="en-GB" sz="2800" b="0" dirty="0">
                <a:ea typeface="Cambria Math"/>
              </a:rPr>
              <a:t>Park-the-Bus difficult to define</a:t>
            </a:r>
            <a:endParaRPr lang="en-GB" sz="2800" b="0" dirty="0">
              <a:ea typeface="Cambria Math"/>
              <a:cs typeface="Calibri"/>
            </a:endParaRPr>
          </a:p>
          <a:p>
            <a:pPr marL="285750" indent="-285750">
              <a:buFont typeface="Arial" panose="020B0604020202020204" pitchFamily="34" charset="0"/>
              <a:buChar char="•"/>
            </a:pPr>
            <a:endParaRPr lang="en-GB" sz="2800" b="0" dirty="0">
              <a:ea typeface="Cambria Math" panose="02040503050406030204" pitchFamily="18" charset="0"/>
            </a:endParaRPr>
          </a:p>
          <a:p>
            <a:r>
              <a:rPr lang="en-GB" sz="2000" dirty="0">
                <a:ea typeface="Cambria Math"/>
              </a:rPr>
              <a:t>	</a:t>
            </a:r>
            <a:endParaRPr lang="en-GB" sz="2000" dirty="0">
              <a:ea typeface="Cambria Math"/>
              <a:cs typeface="Calibri"/>
            </a:endParaRPr>
          </a:p>
          <a:p>
            <a:pPr marL="285750" indent="-285750">
              <a:buFont typeface="Arial" panose="020B0604020202020204" pitchFamily="34" charset="0"/>
              <a:buChar char="•"/>
            </a:pPr>
            <a:endParaRPr lang="en-GB" sz="2000" b="0" dirty="0">
              <a:ea typeface="Cambria Math" panose="02040503050406030204" pitchFamily="18" charset="0"/>
            </a:endParaRPr>
          </a:p>
          <a:p>
            <a:endParaRPr lang="en-GB" dirty="0"/>
          </a:p>
          <a:p>
            <a:pPr marL="285750" indent="-285750">
              <a:buFont typeface="Arial" panose="020B0604020202020204" pitchFamily="34" charset="0"/>
              <a:buChar char="•"/>
            </a:pPr>
            <a:endParaRPr lang="en-GB" dirty="0"/>
          </a:p>
        </p:txBody>
      </p:sp>
      <p:sp>
        <p:nvSpPr>
          <p:cNvPr id="6" name="TextBox 5">
            <a:extLst>
              <a:ext uri="{FF2B5EF4-FFF2-40B4-BE49-F238E27FC236}">
                <a16:creationId xmlns:a16="http://schemas.microsoft.com/office/drawing/2014/main" id="{725F48EA-357E-9EC4-3E30-4FC437039B03}"/>
              </a:ext>
            </a:extLst>
          </p:cNvPr>
          <p:cNvSpPr txBox="1"/>
          <p:nvPr/>
        </p:nvSpPr>
        <p:spPr>
          <a:xfrm>
            <a:off x="9814811" y="1427116"/>
            <a:ext cx="1966881" cy="523220"/>
          </a:xfrm>
          <a:prstGeom prst="rect">
            <a:avLst/>
          </a:prstGeom>
          <a:solidFill>
            <a:srgbClr val="DFEDD9"/>
          </a:solidFill>
        </p:spPr>
        <p:txBody>
          <a:bodyPr wrap="square" rtlCol="0">
            <a:spAutoFit/>
          </a:bodyPr>
          <a:lstStyle/>
          <a:p>
            <a:r>
              <a:rPr lang="en-GB" sz="1400">
                <a:latin typeface="Abadi" panose="020F0502020204030204" pitchFamily="34" charset="0"/>
                <a:cs typeface="Abadi" panose="020F0502020204030204" pitchFamily="34" charset="0"/>
              </a:rPr>
              <a:t>Example Sequence</a:t>
            </a:r>
          </a:p>
          <a:p>
            <a:r>
              <a:rPr lang="en-GB" sz="1400">
                <a:latin typeface="Abadi" panose="020F0502020204030204" pitchFamily="34" charset="0"/>
                <a:cs typeface="Abadi" panose="020F0502020204030204" pitchFamily="34" charset="0"/>
              </a:rPr>
              <a:t>Park-the-Bus Sequence</a:t>
            </a:r>
          </a:p>
        </p:txBody>
      </p:sp>
      <p:pic>
        <p:nvPicPr>
          <p:cNvPr id="8" name="Content Placeholder 6" descr="A diagram of a football field&#10;&#10;Description automatically generated">
            <a:extLst>
              <a:ext uri="{FF2B5EF4-FFF2-40B4-BE49-F238E27FC236}">
                <a16:creationId xmlns:a16="http://schemas.microsoft.com/office/drawing/2014/main" id="{5A6906B8-6EA3-EF04-7CDA-FCAC7C79D390}"/>
              </a:ext>
            </a:extLst>
          </p:cNvPr>
          <p:cNvPicPr>
            <a:picLocks noChangeAspect="1"/>
          </p:cNvPicPr>
          <p:nvPr/>
        </p:nvPicPr>
        <p:blipFill rotWithShape="1">
          <a:blip r:embed="rId4">
            <a:extLst>
              <a:ext uri="{28A0092B-C50C-407E-A947-70E740481C1C}">
                <a14:useLocalDpi xmlns:a14="http://schemas.microsoft.com/office/drawing/2010/main" val="0"/>
              </a:ext>
            </a:extLst>
          </a:blip>
          <a:srcRect l="75" r="75"/>
          <a:stretch/>
        </p:blipFill>
        <p:spPr>
          <a:xfrm>
            <a:off x="5155200" y="1026000"/>
            <a:ext cx="6797919" cy="4801220"/>
          </a:xfrm>
          <a:prstGeom prst="rect">
            <a:avLst/>
          </a:prstGeom>
        </p:spPr>
      </p:pic>
    </p:spTree>
    <p:extLst>
      <p:ext uri="{BB962C8B-B14F-4D97-AF65-F5344CB8AC3E}">
        <p14:creationId xmlns:p14="http://schemas.microsoft.com/office/powerpoint/2010/main" val="1197340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747AAC290C3F4B91E31A2506053D1E" ma:contentTypeVersion="7" ma:contentTypeDescription="Create a new document." ma:contentTypeScope="" ma:versionID="37f0b103d7f071e590c69641ef03c6b8">
  <xsd:schema xmlns:xsd="http://www.w3.org/2001/XMLSchema" xmlns:xs="http://www.w3.org/2001/XMLSchema" xmlns:p="http://schemas.microsoft.com/office/2006/metadata/properties" xmlns:ns3="e13fcba7-bba4-4b50-b13c-eb645ae03501" xmlns:ns4="3b356a75-da32-4b88-b926-3ea6c9215a4d" targetNamespace="http://schemas.microsoft.com/office/2006/metadata/properties" ma:root="true" ma:fieldsID="0658419a167490b303f915fccbb3ca63" ns3:_="" ns4:_="">
    <xsd:import namespace="e13fcba7-bba4-4b50-b13c-eb645ae03501"/>
    <xsd:import namespace="3b356a75-da32-4b88-b926-3ea6c9215a4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3fcba7-bba4-4b50-b13c-eb645ae035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b356a75-da32-4b88-b926-3ea6c9215a4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13fcba7-bba4-4b50-b13c-eb645ae0350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1CE656-B1AB-4DE6-9BE5-BD7679B8865B}">
  <ds:schemaRefs>
    <ds:schemaRef ds:uri="3b356a75-da32-4b88-b926-3ea6c9215a4d"/>
    <ds:schemaRef ds:uri="e13fcba7-bba4-4b50-b13c-eb645ae035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27606C4-3938-4A11-8770-9D7EBCC7AD75}">
  <ds:schemaRefs>
    <ds:schemaRef ds:uri="http://schemas.microsoft.com/office/infopath/2007/PartnerControls"/>
    <ds:schemaRef ds:uri="http://purl.org/dc/dcmitype/"/>
    <ds:schemaRef ds:uri="http://purl.org/dc/elements/1.1/"/>
    <ds:schemaRef ds:uri="http://www.w3.org/XML/1998/namespace"/>
    <ds:schemaRef ds:uri="3b356a75-da32-4b88-b926-3ea6c9215a4d"/>
    <ds:schemaRef ds:uri="http://purl.org/dc/terms/"/>
    <ds:schemaRef ds:uri="http://schemas.microsoft.com/office/2006/documentManagement/types"/>
    <ds:schemaRef ds:uri="http://schemas.openxmlformats.org/package/2006/metadata/core-properties"/>
    <ds:schemaRef ds:uri="e13fcba7-bba4-4b50-b13c-eb645ae03501"/>
    <ds:schemaRef ds:uri="http://schemas.microsoft.com/office/2006/metadata/properties"/>
  </ds:schemaRefs>
</ds:datastoreItem>
</file>

<file path=customXml/itemProps3.xml><?xml version="1.0" encoding="utf-8"?>
<ds:datastoreItem xmlns:ds="http://schemas.openxmlformats.org/officeDocument/2006/customXml" ds:itemID="{AF9B805B-B84C-405F-9D29-58336349EC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TotalTime>
  <Words>658</Words>
  <Application>Microsoft Macintosh PowerPoint</Application>
  <PresentationFormat>Widescreen</PresentationFormat>
  <Paragraphs>197</Paragraphs>
  <Slides>24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Abadi</vt:lpstr>
      <vt:lpstr>Arial</vt:lpstr>
      <vt:lpstr>Calibri</vt:lpstr>
      <vt:lpstr>Calibri Light</vt:lpstr>
      <vt:lpstr>Cambria Math</vt:lpstr>
      <vt:lpstr>CMR17</vt:lpstr>
      <vt:lpstr>Times New Roman</vt:lpstr>
      <vt:lpstr>Office Theme</vt:lpstr>
      <vt:lpstr>  Using Neural Networks to model a realistic  ‘Park-the-Bus’ defensive football team </vt:lpstr>
      <vt:lpstr>Project Goals</vt:lpstr>
      <vt:lpstr>Project Method</vt:lpstr>
      <vt:lpstr>Cost Function</vt:lpstr>
      <vt:lpstr>Cost Function</vt:lpstr>
      <vt:lpstr>The Dataset</vt:lpstr>
      <vt:lpstr>The Dataset</vt:lpstr>
      <vt:lpstr>The Dataset</vt:lpstr>
      <vt:lpstr>The Dataset</vt:lpstr>
      <vt:lpstr>The Dataset</vt:lpstr>
      <vt:lpstr>The Dataset</vt:lpstr>
      <vt:lpstr>Training On Sequences</vt:lpstr>
      <vt:lpstr>Training On Sequences</vt:lpstr>
      <vt:lpstr>Testing Loss</vt:lpstr>
      <vt:lpstr>Testing Loss</vt:lpstr>
      <vt:lpstr>Simplifying the Problem</vt:lpstr>
      <vt:lpstr>Simplifying the Problem to Frames</vt:lpstr>
      <vt:lpstr>Unseen Frames Pitch Plots</vt:lpstr>
      <vt:lpstr>Convolutional Neural Network</vt:lpstr>
      <vt:lpstr>Singular Frames</vt:lpstr>
      <vt:lpstr>Unseen Frames Pitch Plots</vt:lpstr>
      <vt:lpstr>Unseen Frames Pitch Plots</vt:lpstr>
      <vt:lpstr>Unseen Frames Pitch Plots</vt:lpstr>
      <vt:lpstr>Sequences: CRNN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Liam Keown</dc:creator>
  <cp:lastModifiedBy>Harry Tabb</cp:lastModifiedBy>
  <cp:revision>4</cp:revision>
  <dcterms:created xsi:type="dcterms:W3CDTF">2024-01-09T11:02:01Z</dcterms:created>
  <dcterms:modified xsi:type="dcterms:W3CDTF">2024-09-04T20:37:07Z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0x01010051747AAC290C3F4B91E31A2506053D1E</vt:lpwstr>
  </property>
</Properties>
</file>